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3" r:id="rId3"/>
    <p:sldId id="257" r:id="rId4"/>
    <p:sldId id="258" r:id="rId5"/>
    <p:sldId id="259" r:id="rId6"/>
    <p:sldId id="260" r:id="rId7"/>
    <p:sldId id="281" r:id="rId8"/>
    <p:sldId id="261" r:id="rId9"/>
    <p:sldId id="262" r:id="rId10"/>
    <p:sldId id="264" r:id="rId11"/>
    <p:sldId id="268" r:id="rId12"/>
    <p:sldId id="265" r:id="rId13"/>
    <p:sldId id="266" r:id="rId14"/>
    <p:sldId id="267" r:id="rId15"/>
    <p:sldId id="269" r:id="rId16"/>
    <p:sldId id="276" r:id="rId17"/>
    <p:sldId id="270" r:id="rId18"/>
    <p:sldId id="271" r:id="rId19"/>
    <p:sldId id="272" r:id="rId20"/>
    <p:sldId id="273" r:id="rId21"/>
    <p:sldId id="275" r:id="rId22"/>
    <p:sldId id="274" r:id="rId23"/>
    <p:sldId id="280" r:id="rId24"/>
    <p:sldId id="277" r:id="rId25"/>
    <p:sldId id="278" r:id="rId26"/>
    <p:sldId id="279" r:id="rId27"/>
    <p:sldId id="282" r:id="rId2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79" autoAdjust="0"/>
  </p:normalViewPr>
  <p:slideViewPr>
    <p:cSldViewPr>
      <p:cViewPr varScale="1">
        <p:scale>
          <a:sx n="108" d="100"/>
          <a:sy n="108" d="100"/>
        </p:scale>
        <p:origin x="-1704"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2">
        <a:schemeClr val="bg2"/>
      </p:bgRef>
    </p:bg>
    <p:spTree>
      <p:nvGrpSpPr>
        <p:cNvPr id="1" name=""/>
        <p:cNvGrpSpPr/>
        <p:nvPr/>
      </p:nvGrpSpPr>
      <p:grpSpPr>
        <a:xfrm>
          <a:off x="0" y="0"/>
          <a:ext cx="0" cy="0"/>
          <a:chOff x="0" y="0"/>
          <a:chExt cx="0" cy="0"/>
        </a:xfrm>
      </p:grpSpPr>
      <p:sp>
        <p:nvSpPr>
          <p:cNvPr id="7" name="手繪多邊形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手繪多邊形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標題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zh-TW" altLang="en-US" smtClean="0"/>
              <a:t>按一下以編輯母片標題樣式</a:t>
            </a:r>
            <a:endParaRPr kumimoji="0" lang="en-US"/>
          </a:p>
        </p:txBody>
      </p:sp>
      <p:sp>
        <p:nvSpPr>
          <p:cNvPr id="17" name="副標題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smtClean="0"/>
              <a:t>按一下以編輯母片副標題樣式</a:t>
            </a:r>
            <a:endParaRPr kumimoji="0" lang="en-US"/>
          </a:p>
        </p:txBody>
      </p:sp>
      <p:sp>
        <p:nvSpPr>
          <p:cNvPr id="30" name="日期版面配置區 29"/>
          <p:cNvSpPr>
            <a:spLocks noGrp="1"/>
          </p:cNvSpPr>
          <p:nvPr>
            <p:ph type="dt" sz="half" idx="10"/>
          </p:nvPr>
        </p:nvSpPr>
        <p:spPr/>
        <p:txBody>
          <a:bodyPr/>
          <a:lstStyle/>
          <a:p>
            <a:fld id="{5BBEAD13-0566-4C6C-97E7-55F17F24B09F}" type="datetimeFigureOut">
              <a:rPr lang="zh-TW" altLang="en-US" smtClean="0"/>
              <a:pPr/>
              <a:t>2017/6/8</a:t>
            </a:fld>
            <a:endParaRPr lang="zh-TW" altLang="en-US"/>
          </a:p>
        </p:txBody>
      </p:sp>
      <p:sp>
        <p:nvSpPr>
          <p:cNvPr id="19" name="頁尾版面配置區 18"/>
          <p:cNvSpPr>
            <a:spLocks noGrp="1"/>
          </p:cNvSpPr>
          <p:nvPr>
            <p:ph type="ftr" sz="quarter" idx="11"/>
          </p:nvPr>
        </p:nvSpPr>
        <p:spPr/>
        <p:txBody>
          <a:bodyPr/>
          <a:lstStyle/>
          <a:p>
            <a:endParaRPr lang="zh-TW" altLang="en-US"/>
          </a:p>
        </p:txBody>
      </p:sp>
      <p:sp>
        <p:nvSpPr>
          <p:cNvPr id="27" name="投影片編號版面配置區 2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2017/6/8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2017/6/8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lgn="l">
              <a:defRPr/>
            </a:lvl1pPr>
          </a:lstStyle>
          <a:p>
            <a:r>
              <a:rPr kumimoji="0" lang="zh-TW" altLang="en-US" smtClean="0"/>
              <a:t>按一下以編輯母片標題樣式</a:t>
            </a:r>
            <a:endParaRPr kumimoji="0" lang="en-US"/>
          </a:p>
        </p:txBody>
      </p:sp>
      <p:sp>
        <p:nvSpPr>
          <p:cNvPr id="3" name="內容版面配置區 2"/>
          <p:cNvSpPr>
            <a:spLocks noGrp="1"/>
          </p:cNvSpPr>
          <p:nvPr>
            <p:ph idx="1"/>
          </p:nvPr>
        </p:nvSpPr>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2017/6/8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區段標題">
    <p:bg>
      <p:bgRef idx="1002">
        <a:schemeClr val="bg2"/>
      </p:bgRef>
    </p:bg>
    <p:spTree>
      <p:nvGrpSpPr>
        <p:cNvPr id="1" name=""/>
        <p:cNvGrpSpPr/>
        <p:nvPr/>
      </p:nvGrpSpPr>
      <p:grpSpPr>
        <a:xfrm>
          <a:off x="0" y="0"/>
          <a:ext cx="0" cy="0"/>
          <a:chOff x="0" y="0"/>
          <a:chExt cx="0" cy="0"/>
        </a:xfrm>
      </p:grpSpPr>
      <p:sp>
        <p:nvSpPr>
          <p:cNvPr id="7" name="手繪多邊形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手繪多邊形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標題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2017/6/8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7467600" cy="1143000"/>
          </a:xfrm>
        </p:spPr>
        <p:txBody>
          <a:bodyPr/>
          <a:lstStyle/>
          <a:p>
            <a:r>
              <a:rPr kumimoji="0" lang="zh-TW" altLang="en-US" smtClean="0"/>
              <a:t>按一下以編輯母片標題樣式</a:t>
            </a:r>
            <a:endParaRPr kumimoji="0" lang="en-US"/>
          </a:p>
        </p:txBody>
      </p:sp>
      <p:sp>
        <p:nvSpPr>
          <p:cNvPr id="3" name="內容版面配置區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內容版面配置區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2017/6/8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8229600" cy="1143000"/>
          </a:xfrm>
        </p:spPr>
        <p:txBody>
          <a:bodyPr anchor="ctr"/>
          <a:lstStyle>
            <a:lvl1pPr>
              <a:defRPr/>
            </a:lvl1pPr>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4" name="文字版面配置區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5" name="內容版面配置區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6" name="內容版面配置區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p>
            <a:fld id="{5BBEAD13-0566-4C6C-97E7-55F17F24B09F}" type="datetimeFigureOut">
              <a:rPr lang="zh-TW" altLang="en-US" smtClean="0"/>
              <a:pPr/>
              <a:t>2017/6/8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320"/>
            <a:ext cx="7470648" cy="1143000"/>
          </a:xfrm>
        </p:spPr>
        <p:txBody>
          <a:bodyPr anchor="ctr"/>
          <a:lstStyle>
            <a:lvl1pPr algn="l">
              <a:defRPr sz="4600"/>
            </a:lvl1pPr>
          </a:lstStyle>
          <a:p>
            <a:r>
              <a:rPr kumimoji="0" lang="zh-TW" altLang="en-US" smtClean="0"/>
              <a:t>按一下以編輯母片標題樣式</a:t>
            </a:r>
            <a:endParaRPr kumimoji="0" lang="en-US"/>
          </a:p>
        </p:txBody>
      </p:sp>
      <p:sp>
        <p:nvSpPr>
          <p:cNvPr id="7" name="日期版面配置區 6"/>
          <p:cNvSpPr>
            <a:spLocks noGrp="1"/>
          </p:cNvSpPr>
          <p:nvPr>
            <p:ph type="dt" sz="half" idx="10"/>
          </p:nvPr>
        </p:nvSpPr>
        <p:spPr/>
        <p:txBody>
          <a:bodyPr/>
          <a:lstStyle/>
          <a:p>
            <a:fld id="{5BBEAD13-0566-4C6C-97E7-55F17F24B09F}" type="datetimeFigureOut">
              <a:rPr lang="zh-TW" altLang="en-US" smtClean="0"/>
              <a:pPr/>
              <a:t>2017/6/8</a:t>
            </a:fld>
            <a:endParaRPr lang="zh-TW" altLang="en-US"/>
          </a:p>
        </p:txBody>
      </p:sp>
      <p:sp>
        <p:nvSpPr>
          <p:cNvPr id="8" name="投影片編號版面配置區 7"/>
          <p:cNvSpPr>
            <a:spLocks noGrp="1"/>
          </p:cNvSpPr>
          <p:nvPr>
            <p:ph type="sldNum" sz="quarter" idx="11"/>
          </p:nvPr>
        </p:nvSpPr>
        <p:spPr/>
        <p:txBody>
          <a:bodyPr/>
          <a:lstStyle/>
          <a:p>
            <a:fld id="{73DA0BB7-265A-403C-9275-D587AB510EDC}" type="slidenum">
              <a:rPr lang="zh-TW" altLang="en-US" smtClean="0"/>
              <a:pPr/>
              <a:t>‹#›</a:t>
            </a:fld>
            <a:endParaRPr lang="zh-TW" altLang="en-US"/>
          </a:p>
        </p:txBody>
      </p:sp>
      <p:sp>
        <p:nvSpPr>
          <p:cNvPr id="9" name="頁尾版面配置區 8"/>
          <p:cNvSpPr>
            <a:spLocks noGrp="1"/>
          </p:cNvSpPr>
          <p:nvPr>
            <p:ph type="ftr" sz="quarter" idx="12"/>
          </p:nvPr>
        </p:nvSpPr>
        <p:spPr/>
        <p:txBody>
          <a:bodyPr/>
          <a:lstStyle/>
          <a:p>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pPr/>
              <a:t>2017/6/8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zh-TW" altLang="en-US" smtClean="0"/>
              <a:t>按一下以編輯母片標題樣式</a:t>
            </a:r>
            <a:endParaRPr kumimoji="0" lang="en-US"/>
          </a:p>
        </p:txBody>
      </p:sp>
      <p:sp>
        <p:nvSpPr>
          <p:cNvPr id="3" name="文字版面配置區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zh-TW" altLang="en-US" smtClean="0"/>
              <a:t>按一下以編輯母片文字樣式</a:t>
            </a:r>
          </a:p>
        </p:txBody>
      </p:sp>
      <p:sp>
        <p:nvSpPr>
          <p:cNvPr id="4" name="內容版面配置區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2017/6/8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a:xfrm>
            <a:off x="8156448" y="6422064"/>
            <a:ext cx="762000" cy="365125"/>
          </a:xfrm>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zh-TW" altLang="en-US" smtClean="0"/>
              <a:t>按一下以編輯母片標題樣式</a:t>
            </a:r>
            <a:endParaRPr kumimoji="0" lang="en-US"/>
          </a:p>
        </p:txBody>
      </p:sp>
      <p:sp>
        <p:nvSpPr>
          <p:cNvPr id="3" name="圖片版面配置區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zh-TW" altLang="en-US" smtClean="0"/>
              <a:t>按一下圖示以新增圖片</a:t>
            </a:r>
            <a:endParaRPr kumimoji="0" lang="en-US" dirty="0"/>
          </a:p>
        </p:txBody>
      </p:sp>
      <p:sp>
        <p:nvSpPr>
          <p:cNvPr id="4" name="文字版面配置區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TW" altLang="en-US" smtClean="0"/>
              <a:t>按一下以編輯母片文字樣式</a:t>
            </a:r>
          </a:p>
        </p:txBody>
      </p:sp>
      <p:sp>
        <p:nvSpPr>
          <p:cNvPr id="5" name="日期版面配置區 4"/>
          <p:cNvSpPr>
            <a:spLocks noGrp="1"/>
          </p:cNvSpPr>
          <p:nvPr>
            <p:ph type="dt" sz="half" idx="10"/>
          </p:nvPr>
        </p:nvSpPr>
        <p:spPr>
          <a:xfrm>
            <a:off x="457200" y="6422064"/>
            <a:ext cx="2133600" cy="365125"/>
          </a:xfrm>
        </p:spPr>
        <p:txBody>
          <a:bodyPr/>
          <a:lstStyle/>
          <a:p>
            <a:fld id="{5BBEAD13-0566-4C6C-97E7-55F17F24B09F}" type="datetimeFigureOut">
              <a:rPr lang="zh-TW" altLang="en-US" smtClean="0"/>
              <a:pPr/>
              <a:t>2017/6/8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手繪多邊形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手繪多邊形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標題版面配置區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zh-TW" altLang="en-US" smtClean="0"/>
              <a:t>按一下以編輯母片標題樣式</a:t>
            </a:r>
            <a:endParaRPr kumimoji="0" lang="en-US"/>
          </a:p>
        </p:txBody>
      </p:sp>
      <p:sp>
        <p:nvSpPr>
          <p:cNvPr id="30" name="文字版面配置區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10" name="日期版面配置區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5BBEAD13-0566-4C6C-97E7-55F17F24B09F}" type="datetimeFigureOut">
              <a:rPr lang="zh-TW" altLang="en-US" smtClean="0"/>
              <a:pPr/>
              <a:t>2017/6/8</a:t>
            </a:fld>
            <a:endParaRPr lang="zh-TW" altLang="en-US"/>
          </a:p>
        </p:txBody>
      </p:sp>
      <p:sp>
        <p:nvSpPr>
          <p:cNvPr id="22" name="頁尾版面配置區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zh-TW" altLang="en-US"/>
          </a:p>
        </p:txBody>
      </p:sp>
      <p:sp>
        <p:nvSpPr>
          <p:cNvPr id="18" name="投影片編號版面配置區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73DA0BB7-265A-403C-9275-D587AB510EDC}" type="slidenum">
              <a:rPr lang="zh-TW" altLang="en-US" smtClean="0"/>
              <a:pPr/>
              <a:t>‹#›</a:t>
            </a:fld>
            <a:endParaRPr lang="zh-TW" altLang="en-US"/>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java.com/zh_CN/"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0" y="0"/>
            <a:ext cx="9144000" cy="769441"/>
          </a:xfrm>
          <a:prstGeom prst="rect">
            <a:avLst/>
          </a:prstGeom>
          <a:noFill/>
        </p:spPr>
        <p:txBody>
          <a:bodyPr wrap="square" rtlCol="0">
            <a:spAutoFit/>
          </a:bodyPr>
          <a:lstStyle/>
          <a:p>
            <a:pPr algn="ctr"/>
            <a:r>
              <a:rPr lang="en-US" altLang="zh-TW" sz="4400" b="1" dirty="0" smtClean="0">
                <a:solidFill>
                  <a:schemeClr val="accent2">
                    <a:lumMod val="60000"/>
                    <a:lumOff val="40000"/>
                  </a:schemeClr>
                </a:solidFill>
                <a:latin typeface="標楷體" pitchFamily="65" charset="-120"/>
                <a:ea typeface="標楷體" pitchFamily="65" charset="-120"/>
              </a:rPr>
              <a:t> </a:t>
            </a:r>
            <a:r>
              <a:rPr lang="zh-TW" altLang="en-US" sz="4400" b="1" dirty="0" smtClean="0">
                <a:solidFill>
                  <a:schemeClr val="accent2">
                    <a:lumMod val="60000"/>
                    <a:lumOff val="40000"/>
                  </a:schemeClr>
                </a:solidFill>
                <a:latin typeface="標楷體" pitchFamily="65" charset="-120"/>
                <a:ea typeface="標楷體" pitchFamily="65" charset="-120"/>
              </a:rPr>
              <a:t>用</a:t>
            </a:r>
            <a:r>
              <a:rPr lang="en-US" altLang="zh-TW" sz="4400" b="1" dirty="0" smtClean="0">
                <a:solidFill>
                  <a:schemeClr val="accent2">
                    <a:lumMod val="60000"/>
                    <a:lumOff val="40000"/>
                  </a:schemeClr>
                </a:solidFill>
                <a:latin typeface="標楷體" pitchFamily="65" charset="-120"/>
                <a:ea typeface="標楷體" pitchFamily="65" charset="-120"/>
              </a:rPr>
              <a:t>R</a:t>
            </a:r>
            <a:r>
              <a:rPr lang="zh-TW" altLang="en-US" sz="4400" b="1" dirty="0" smtClean="0">
                <a:solidFill>
                  <a:schemeClr val="accent2">
                    <a:lumMod val="60000"/>
                    <a:lumOff val="40000"/>
                  </a:schemeClr>
                </a:solidFill>
                <a:latin typeface="標楷體" pitchFamily="65" charset="-120"/>
                <a:ea typeface="標楷體" pitchFamily="65" charset="-120"/>
              </a:rPr>
              <a:t>進行中文</a:t>
            </a:r>
            <a:r>
              <a:rPr lang="en-US" altLang="zh-TW" sz="4400" b="1" dirty="0" smtClean="0">
                <a:solidFill>
                  <a:schemeClr val="accent2">
                    <a:lumMod val="60000"/>
                    <a:lumOff val="40000"/>
                  </a:schemeClr>
                </a:solidFill>
                <a:latin typeface="標楷體" pitchFamily="65" charset="-120"/>
                <a:ea typeface="標楷體" pitchFamily="65" charset="-120"/>
              </a:rPr>
              <a:t>Text Mining</a:t>
            </a:r>
            <a:endParaRPr lang="en-US" altLang="zh-TW" sz="4400" b="1" dirty="0" smtClean="0">
              <a:solidFill>
                <a:schemeClr val="accent2">
                  <a:lumMod val="60000"/>
                  <a:lumOff val="40000"/>
                </a:schemeClr>
              </a:solidFill>
              <a:latin typeface="標楷體" pitchFamily="65" charset="-120"/>
              <a:ea typeface="標楷體" pitchFamily="65" charset="-120"/>
            </a:endParaRPr>
          </a:p>
        </p:txBody>
      </p:sp>
      <p:sp>
        <p:nvSpPr>
          <p:cNvPr id="7" name="文字方塊 6"/>
          <p:cNvSpPr txBox="1"/>
          <p:nvPr/>
        </p:nvSpPr>
        <p:spPr>
          <a:xfrm>
            <a:off x="0" y="6093296"/>
            <a:ext cx="9144000" cy="584775"/>
          </a:xfrm>
          <a:prstGeom prst="rect">
            <a:avLst/>
          </a:prstGeom>
          <a:noFill/>
        </p:spPr>
        <p:txBody>
          <a:bodyPr wrap="square" rtlCol="0">
            <a:spAutoFit/>
          </a:bodyPr>
          <a:lstStyle/>
          <a:p>
            <a:pPr algn="ctr"/>
            <a:r>
              <a:rPr lang="zh-TW" altLang="en-US" sz="3200" dirty="0" smtClean="0">
                <a:solidFill>
                  <a:schemeClr val="accent2">
                    <a:lumMod val="60000"/>
                    <a:lumOff val="40000"/>
                  </a:schemeClr>
                </a:solidFill>
                <a:latin typeface="標楷體" pitchFamily="65" charset="-120"/>
                <a:ea typeface="標楷體" pitchFamily="65" charset="-120"/>
              </a:rPr>
              <a:t>製作者</a:t>
            </a:r>
            <a:r>
              <a:rPr lang="en-US" altLang="zh-TW" sz="3200" dirty="0" smtClean="0">
                <a:solidFill>
                  <a:schemeClr val="accent2">
                    <a:lumMod val="60000"/>
                    <a:lumOff val="40000"/>
                  </a:schemeClr>
                </a:solidFill>
                <a:latin typeface="標楷體" pitchFamily="65" charset="-120"/>
                <a:ea typeface="標楷體" pitchFamily="65" charset="-120"/>
              </a:rPr>
              <a:t>:</a:t>
            </a:r>
            <a:r>
              <a:rPr lang="zh-TW" altLang="en-US" sz="3200" dirty="0" smtClean="0">
                <a:solidFill>
                  <a:schemeClr val="accent2">
                    <a:lumMod val="60000"/>
                    <a:lumOff val="40000"/>
                  </a:schemeClr>
                </a:solidFill>
                <a:latin typeface="標楷體" pitchFamily="65" charset="-120"/>
                <a:ea typeface="標楷體" pitchFamily="65" charset="-120"/>
              </a:rPr>
              <a:t>侯昱宏 資訊二乙 </a:t>
            </a:r>
            <a:r>
              <a:rPr lang="en-US" altLang="zh-TW" sz="3200" dirty="0" smtClean="0">
                <a:solidFill>
                  <a:schemeClr val="accent2">
                    <a:lumMod val="60000"/>
                    <a:lumOff val="40000"/>
                  </a:schemeClr>
                </a:solidFill>
                <a:latin typeface="標楷體" pitchFamily="65" charset="-120"/>
                <a:ea typeface="標楷體" pitchFamily="65" charset="-120"/>
              </a:rPr>
              <a:t>10427221</a:t>
            </a:r>
            <a:endParaRPr lang="zh-TW" altLang="en-US" sz="3200" dirty="0">
              <a:solidFill>
                <a:schemeClr val="accent2">
                  <a:lumMod val="60000"/>
                  <a:lumOff val="40000"/>
                </a:schemeClr>
              </a:solidFill>
              <a:latin typeface="標楷體" pitchFamily="65" charset="-120"/>
              <a:ea typeface="標楷體" pitchFamily="65" charset="-120"/>
            </a:endParaRPr>
          </a:p>
        </p:txBody>
      </p:sp>
      <p:pic>
        <p:nvPicPr>
          <p:cNvPr id="1026" name="Picture 2" descr="C:\Users\user\Desktop\下載.jpg"/>
          <p:cNvPicPr>
            <a:picLocks noChangeAspect="1" noChangeArrowheads="1"/>
          </p:cNvPicPr>
          <p:nvPr/>
        </p:nvPicPr>
        <p:blipFill>
          <a:blip r:embed="rId2" cstate="print"/>
          <a:srcRect/>
          <a:stretch>
            <a:fillRect/>
          </a:stretch>
        </p:blipFill>
        <p:spPr bwMode="auto">
          <a:xfrm>
            <a:off x="2483768" y="1556792"/>
            <a:ext cx="4608512" cy="3451936"/>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輸出</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8194" name="Picture 2" descr="C:\Users\user\Desktop\R final_project\快照-21.jpg"/>
          <p:cNvPicPr>
            <a:picLocks noChangeAspect="1" noChangeArrowheads="1"/>
          </p:cNvPicPr>
          <p:nvPr/>
        </p:nvPicPr>
        <p:blipFill>
          <a:blip r:embed="rId3" cstate="print"/>
          <a:srcRect/>
          <a:stretch>
            <a:fillRect/>
          </a:stretch>
        </p:blipFill>
        <p:spPr bwMode="auto">
          <a:xfrm>
            <a:off x="0" y="871215"/>
            <a:ext cx="9953338" cy="5986785"/>
          </a:xfrm>
          <a:prstGeom prst="rect">
            <a:avLst/>
          </a:prstGeom>
          <a:noFill/>
        </p:spPr>
      </p:pic>
      <p:pic>
        <p:nvPicPr>
          <p:cNvPr id="8195" name="Picture 3" descr="C:\Users\user\Desktop\R final_project\快照-22.jpg"/>
          <p:cNvPicPr>
            <a:picLocks noChangeAspect="1" noChangeArrowheads="1"/>
          </p:cNvPicPr>
          <p:nvPr/>
        </p:nvPicPr>
        <p:blipFill>
          <a:blip r:embed="rId4" cstate="print"/>
          <a:srcRect/>
          <a:stretch>
            <a:fillRect/>
          </a:stretch>
        </p:blipFill>
        <p:spPr bwMode="auto">
          <a:xfrm>
            <a:off x="3563888" y="980728"/>
            <a:ext cx="6336704" cy="74626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輸出</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8194" name="Picture 2" descr="C:\Users\user\Desktop\R final_project\快照-21.jpg"/>
          <p:cNvPicPr>
            <a:picLocks noChangeAspect="1" noChangeArrowheads="1"/>
          </p:cNvPicPr>
          <p:nvPr/>
        </p:nvPicPr>
        <p:blipFill>
          <a:blip r:embed="rId3" cstate="print"/>
          <a:srcRect/>
          <a:stretch>
            <a:fillRect/>
          </a:stretch>
        </p:blipFill>
        <p:spPr bwMode="auto">
          <a:xfrm>
            <a:off x="0" y="871215"/>
            <a:ext cx="9953338" cy="5986785"/>
          </a:xfrm>
          <a:prstGeom prst="rect">
            <a:avLst/>
          </a:prstGeom>
          <a:noFill/>
        </p:spPr>
      </p:pic>
      <p:pic>
        <p:nvPicPr>
          <p:cNvPr id="8195" name="Picture 3" descr="C:\Users\user\Desktop\R final_project\快照-22.jpg"/>
          <p:cNvPicPr>
            <a:picLocks noChangeAspect="1" noChangeArrowheads="1"/>
          </p:cNvPicPr>
          <p:nvPr/>
        </p:nvPicPr>
        <p:blipFill>
          <a:blip r:embed="rId4" cstate="print"/>
          <a:srcRect/>
          <a:stretch>
            <a:fillRect/>
          </a:stretch>
        </p:blipFill>
        <p:spPr bwMode="auto">
          <a:xfrm>
            <a:off x="3563888" y="980728"/>
            <a:ext cx="6336704" cy="746265"/>
          </a:xfrm>
          <a:prstGeom prst="rect">
            <a:avLst/>
          </a:prstGeom>
          <a:noFill/>
        </p:spPr>
      </p:pic>
      <p:pic>
        <p:nvPicPr>
          <p:cNvPr id="7" name="圖片 6" descr="快照-25.jpg"/>
          <p:cNvPicPr>
            <a:picLocks noChangeAspect="1"/>
          </p:cNvPicPr>
          <p:nvPr/>
        </p:nvPicPr>
        <p:blipFill>
          <a:blip r:embed="rId5" cstate="print"/>
          <a:stretch>
            <a:fillRect/>
          </a:stretch>
        </p:blipFill>
        <p:spPr>
          <a:xfrm>
            <a:off x="5436096" y="1844824"/>
            <a:ext cx="2428875" cy="16668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輸出</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10242" name="Picture 2" descr="C:\Users\user\Desktop\R final_project\快照-23.jpg"/>
          <p:cNvPicPr>
            <a:picLocks noChangeAspect="1" noChangeArrowheads="1"/>
          </p:cNvPicPr>
          <p:nvPr/>
        </p:nvPicPr>
        <p:blipFill>
          <a:blip r:embed="rId2" cstate="print"/>
          <a:srcRect/>
          <a:stretch>
            <a:fillRect/>
          </a:stretch>
        </p:blipFill>
        <p:spPr bwMode="auto">
          <a:xfrm>
            <a:off x="1763688" y="836712"/>
            <a:ext cx="6038850" cy="552948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檔案處理</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3" name="圖片 2" descr="快照-26.jpg"/>
          <p:cNvPicPr>
            <a:picLocks noChangeAspect="1"/>
          </p:cNvPicPr>
          <p:nvPr/>
        </p:nvPicPr>
        <p:blipFill>
          <a:blip r:embed="rId2" cstate="print"/>
          <a:stretch>
            <a:fillRect/>
          </a:stretch>
        </p:blipFill>
        <p:spPr>
          <a:xfrm>
            <a:off x="0" y="1268760"/>
            <a:ext cx="9144000" cy="478935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斷</a:t>
            </a:r>
            <a:r>
              <a:rPr lang="zh-TW" altLang="en-US" sz="4400" dirty="0" smtClean="0">
                <a:solidFill>
                  <a:schemeClr val="accent2">
                    <a:lumMod val="60000"/>
                    <a:lumOff val="40000"/>
                  </a:schemeClr>
                </a:solidFill>
                <a:latin typeface="標楷體" pitchFamily="65" charset="-120"/>
                <a:ea typeface="標楷體" pitchFamily="65" charset="-120"/>
              </a:rPr>
              <a:t>詞</a:t>
            </a:r>
            <a:r>
              <a:rPr lang="en-US" altLang="zh-TW" sz="4400" dirty="0" smtClean="0">
                <a:solidFill>
                  <a:schemeClr val="accent2">
                    <a:lumMod val="60000"/>
                    <a:lumOff val="40000"/>
                  </a:schemeClr>
                </a:solidFill>
                <a:latin typeface="標楷體" pitchFamily="65" charset="-120"/>
                <a:ea typeface="標楷體" pitchFamily="65" charset="-120"/>
              </a:rPr>
              <a:t>(</a:t>
            </a:r>
            <a:r>
              <a:rPr lang="zh-TW" altLang="en-US" sz="4400" dirty="0" smtClean="0">
                <a:solidFill>
                  <a:schemeClr val="accent2">
                    <a:lumMod val="60000"/>
                    <a:lumOff val="40000"/>
                  </a:schemeClr>
                </a:solidFill>
                <a:latin typeface="標楷體" pitchFamily="65" charset="-120"/>
                <a:ea typeface="標楷體" pitchFamily="65" charset="-120"/>
              </a:rPr>
              <a:t>字典</a:t>
            </a:r>
            <a:r>
              <a:rPr lang="en-US" altLang="zh-TW" sz="4400" dirty="0" smtClean="0">
                <a:solidFill>
                  <a:schemeClr val="accent2">
                    <a:lumMod val="60000"/>
                    <a:lumOff val="40000"/>
                  </a:schemeClr>
                </a:solidFill>
                <a:latin typeface="標楷體" pitchFamily="65" charset="-120"/>
                <a:ea typeface="標楷體" pitchFamily="65" charset="-120"/>
              </a:rPr>
              <a:t>)</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11266" name="Picture 2" descr="C:\Users\user\Desktop\R final_project\快照-27.jpg"/>
          <p:cNvPicPr>
            <a:picLocks noChangeAspect="1" noChangeArrowheads="1"/>
          </p:cNvPicPr>
          <p:nvPr/>
        </p:nvPicPr>
        <p:blipFill>
          <a:blip r:embed="rId2" cstate="print"/>
          <a:srcRect/>
          <a:stretch>
            <a:fillRect/>
          </a:stretch>
        </p:blipFill>
        <p:spPr bwMode="auto">
          <a:xfrm>
            <a:off x="971600" y="1340768"/>
            <a:ext cx="7252862" cy="5181625"/>
          </a:xfrm>
          <a:prstGeom prst="rect">
            <a:avLst/>
          </a:prstGeom>
          <a:noFill/>
        </p:spPr>
      </p:pic>
      <p:sp>
        <p:nvSpPr>
          <p:cNvPr id="4" name="文字方塊 3"/>
          <p:cNvSpPr txBox="1"/>
          <p:nvPr/>
        </p:nvSpPr>
        <p:spPr>
          <a:xfrm>
            <a:off x="899592" y="908720"/>
            <a:ext cx="5832648" cy="369332"/>
          </a:xfrm>
          <a:prstGeom prst="rect">
            <a:avLst/>
          </a:prstGeom>
          <a:noFill/>
        </p:spPr>
        <p:txBody>
          <a:bodyPr wrap="square" rtlCol="0">
            <a:spAutoFit/>
          </a:bodyPr>
          <a:lstStyle/>
          <a:p>
            <a:r>
              <a:rPr lang="zh-TW" altLang="en-US" dirty="0" smtClean="0">
                <a:solidFill>
                  <a:schemeClr val="accent2">
                    <a:lumMod val="60000"/>
                    <a:lumOff val="40000"/>
                  </a:schemeClr>
                </a:solidFill>
              </a:rPr>
              <a:t>網址</a:t>
            </a:r>
            <a:r>
              <a:rPr lang="en-US" altLang="zh-TW" dirty="0" smtClean="0">
                <a:solidFill>
                  <a:schemeClr val="accent2">
                    <a:lumMod val="60000"/>
                    <a:lumOff val="40000"/>
                  </a:schemeClr>
                </a:solidFill>
              </a:rPr>
              <a:t>: http://wubi.sogou.com/dict/index.php</a:t>
            </a:r>
            <a:endParaRPr lang="zh-TW" altLang="en-US" dirty="0">
              <a:solidFill>
                <a:schemeClr val="accent2">
                  <a:lumMod val="60000"/>
                  <a:lumOff val="40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斷</a:t>
            </a:r>
            <a:r>
              <a:rPr lang="zh-TW" altLang="en-US" sz="4400" dirty="0" smtClean="0">
                <a:solidFill>
                  <a:schemeClr val="accent2">
                    <a:lumMod val="60000"/>
                    <a:lumOff val="40000"/>
                  </a:schemeClr>
                </a:solidFill>
                <a:latin typeface="標楷體" pitchFamily="65" charset="-120"/>
                <a:ea typeface="標楷體" pitchFamily="65" charset="-120"/>
              </a:rPr>
              <a:t>詞</a:t>
            </a:r>
            <a:r>
              <a:rPr lang="en-US" altLang="zh-TW" sz="4400" dirty="0" smtClean="0">
                <a:solidFill>
                  <a:schemeClr val="accent2">
                    <a:lumMod val="60000"/>
                    <a:lumOff val="40000"/>
                  </a:schemeClr>
                </a:solidFill>
                <a:latin typeface="標楷體" pitchFamily="65" charset="-120"/>
                <a:ea typeface="標楷體" pitchFamily="65" charset="-120"/>
              </a:rPr>
              <a:t>(</a:t>
            </a:r>
            <a:r>
              <a:rPr lang="zh-TW" altLang="en-US" sz="4400" dirty="0" smtClean="0">
                <a:solidFill>
                  <a:schemeClr val="accent2">
                    <a:lumMod val="60000"/>
                    <a:lumOff val="40000"/>
                  </a:schemeClr>
                </a:solidFill>
                <a:latin typeface="標楷體" pitchFamily="65" charset="-120"/>
                <a:ea typeface="標楷體" pitchFamily="65" charset="-120"/>
              </a:rPr>
              <a:t>字典</a:t>
            </a:r>
            <a:r>
              <a:rPr lang="en-US" altLang="zh-TW" sz="4400" dirty="0" smtClean="0">
                <a:solidFill>
                  <a:schemeClr val="accent2">
                    <a:lumMod val="60000"/>
                    <a:lumOff val="40000"/>
                  </a:schemeClr>
                </a:solidFill>
                <a:latin typeface="標楷體" pitchFamily="65" charset="-120"/>
                <a:ea typeface="標楷體" pitchFamily="65" charset="-120"/>
              </a:rPr>
              <a:t>)</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12290" name="Picture 2" descr="C:\Users\user\Desktop\R final_project\快照-28.jpg"/>
          <p:cNvPicPr>
            <a:picLocks noChangeAspect="1" noChangeArrowheads="1"/>
          </p:cNvPicPr>
          <p:nvPr/>
        </p:nvPicPr>
        <p:blipFill>
          <a:blip r:embed="rId2" cstate="print"/>
          <a:srcRect/>
          <a:stretch>
            <a:fillRect/>
          </a:stretch>
        </p:blipFill>
        <p:spPr bwMode="auto">
          <a:xfrm>
            <a:off x="0" y="1340768"/>
            <a:ext cx="3695700" cy="1581150"/>
          </a:xfrm>
          <a:prstGeom prst="rect">
            <a:avLst/>
          </a:prstGeom>
          <a:noFill/>
        </p:spPr>
      </p:pic>
      <p:sp>
        <p:nvSpPr>
          <p:cNvPr id="6" name="文字方塊 5"/>
          <p:cNvSpPr txBox="1"/>
          <p:nvPr/>
        </p:nvSpPr>
        <p:spPr>
          <a:xfrm>
            <a:off x="179512" y="836712"/>
            <a:ext cx="7917552" cy="369332"/>
          </a:xfrm>
          <a:prstGeom prst="rect">
            <a:avLst/>
          </a:prstGeom>
          <a:noFill/>
        </p:spPr>
        <p:txBody>
          <a:bodyPr wrap="none" rtlCol="0">
            <a:spAutoFit/>
          </a:bodyPr>
          <a:lstStyle/>
          <a:p>
            <a:r>
              <a:rPr lang="zh-TW" altLang="en-US" dirty="0" smtClean="0">
                <a:solidFill>
                  <a:schemeClr val="accent2">
                    <a:lumMod val="60000"/>
                    <a:lumOff val="40000"/>
                  </a:schemeClr>
                </a:solidFill>
                <a:latin typeface="標楷體" pitchFamily="65" charset="-120"/>
                <a:ea typeface="標楷體" pitchFamily="65" charset="-120"/>
              </a:rPr>
              <a:t>下載下來的檔案是 </a:t>
            </a:r>
            <a:r>
              <a:rPr lang="en-US" altLang="zh-TW" dirty="0" smtClean="0">
                <a:solidFill>
                  <a:schemeClr val="accent2">
                    <a:lumMod val="60000"/>
                    <a:lumOff val="40000"/>
                  </a:schemeClr>
                </a:solidFill>
                <a:latin typeface="標楷體" pitchFamily="65" charset="-120"/>
                <a:ea typeface="標楷體" pitchFamily="65" charset="-120"/>
              </a:rPr>
              <a:t>.</a:t>
            </a:r>
            <a:r>
              <a:rPr lang="en-US" altLang="zh-TW" dirty="0" err="1" smtClean="0">
                <a:solidFill>
                  <a:schemeClr val="accent2">
                    <a:lumMod val="60000"/>
                    <a:lumOff val="40000"/>
                  </a:schemeClr>
                </a:solidFill>
                <a:latin typeface="標楷體" pitchFamily="65" charset="-120"/>
                <a:ea typeface="標楷體" pitchFamily="65" charset="-120"/>
              </a:rPr>
              <a:t>scel</a:t>
            </a:r>
            <a:r>
              <a:rPr lang="zh-TW" altLang="en-US" dirty="0" smtClean="0">
                <a:solidFill>
                  <a:schemeClr val="accent2">
                    <a:lumMod val="60000"/>
                    <a:lumOff val="40000"/>
                  </a:schemeClr>
                </a:solidFill>
                <a:latin typeface="標楷體" pitchFamily="65" charset="-120"/>
                <a:ea typeface="標楷體" pitchFamily="65" charset="-120"/>
              </a:rPr>
              <a:t> 透過 </a:t>
            </a:r>
            <a:r>
              <a:rPr lang="en-US" altLang="zh-TW" dirty="0" err="1" smtClean="0">
                <a:solidFill>
                  <a:schemeClr val="accent2">
                    <a:lumMod val="60000"/>
                    <a:lumOff val="40000"/>
                  </a:schemeClr>
                </a:solidFill>
                <a:latin typeface="標楷體" pitchFamily="65" charset="-120"/>
                <a:ea typeface="標楷體" pitchFamily="65" charset="-120"/>
              </a:rPr>
              <a:t>Rwordseg</a:t>
            </a:r>
            <a:r>
              <a:rPr lang="zh-TW" altLang="en-US" dirty="0" smtClean="0">
                <a:solidFill>
                  <a:schemeClr val="accent2">
                    <a:lumMod val="60000"/>
                    <a:lumOff val="40000"/>
                  </a:schemeClr>
                </a:solidFill>
                <a:latin typeface="標楷體" pitchFamily="65" charset="-120"/>
                <a:ea typeface="標楷體" pitchFamily="65" charset="-120"/>
              </a:rPr>
              <a:t>裡的</a:t>
            </a:r>
            <a:r>
              <a:rPr lang="en-US" altLang="zh-TW" dirty="0" err="1" smtClean="0">
                <a:solidFill>
                  <a:schemeClr val="accent2">
                    <a:lumMod val="60000"/>
                    <a:lumOff val="40000"/>
                  </a:schemeClr>
                </a:solidFill>
                <a:latin typeface="標楷體" pitchFamily="65" charset="-120"/>
                <a:ea typeface="標楷體" pitchFamily="65" charset="-120"/>
              </a:rPr>
              <a:t>installDict</a:t>
            </a:r>
            <a:r>
              <a:rPr lang="en-US" altLang="zh-TW" dirty="0" smtClean="0">
                <a:solidFill>
                  <a:schemeClr val="accent2">
                    <a:lumMod val="60000"/>
                    <a:lumOff val="40000"/>
                  </a:schemeClr>
                </a:solidFill>
                <a:latin typeface="標楷體" pitchFamily="65" charset="-120"/>
                <a:ea typeface="標楷體" pitchFamily="65" charset="-120"/>
              </a:rPr>
              <a:t>()</a:t>
            </a:r>
            <a:r>
              <a:rPr lang="zh-TW" altLang="en-US" dirty="0" smtClean="0">
                <a:solidFill>
                  <a:schemeClr val="accent2">
                    <a:lumMod val="60000"/>
                    <a:lumOff val="40000"/>
                  </a:schemeClr>
                </a:solidFill>
                <a:latin typeface="標楷體" pitchFamily="65" charset="-120"/>
                <a:ea typeface="標楷體" pitchFamily="65" charset="-120"/>
              </a:rPr>
              <a:t> 可轉換成</a:t>
            </a:r>
            <a:r>
              <a:rPr lang="en-US" altLang="zh-TW" dirty="0" smtClean="0">
                <a:solidFill>
                  <a:schemeClr val="accent2">
                    <a:lumMod val="60000"/>
                    <a:lumOff val="40000"/>
                  </a:schemeClr>
                </a:solidFill>
                <a:latin typeface="標楷體" pitchFamily="65" charset="-120"/>
                <a:ea typeface="標楷體" pitchFamily="65" charset="-120"/>
              </a:rPr>
              <a:t>txt</a:t>
            </a:r>
            <a:r>
              <a:rPr lang="zh-TW" altLang="en-US" dirty="0" smtClean="0">
                <a:solidFill>
                  <a:schemeClr val="accent2">
                    <a:lumMod val="60000"/>
                    <a:lumOff val="40000"/>
                  </a:schemeClr>
                </a:solidFill>
                <a:latin typeface="標楷體" pitchFamily="65" charset="-120"/>
                <a:ea typeface="標楷體" pitchFamily="65" charset="-120"/>
              </a:rPr>
              <a:t>檔</a:t>
            </a:r>
            <a:endParaRPr lang="zh-TW" altLang="en-US" dirty="0">
              <a:solidFill>
                <a:schemeClr val="accent2">
                  <a:lumMod val="60000"/>
                  <a:lumOff val="40000"/>
                </a:schemeClr>
              </a:solidFill>
              <a:latin typeface="標楷體" pitchFamily="65" charset="-120"/>
              <a:ea typeface="標楷體" pitchFamily="65" charset="-120"/>
            </a:endParaRPr>
          </a:p>
        </p:txBody>
      </p:sp>
      <p:pic>
        <p:nvPicPr>
          <p:cNvPr id="12291" name="Picture 3" descr="C:\Users\user\Desktop\R final_project\快照-29.jpg"/>
          <p:cNvPicPr>
            <a:picLocks noChangeAspect="1" noChangeArrowheads="1"/>
          </p:cNvPicPr>
          <p:nvPr/>
        </p:nvPicPr>
        <p:blipFill>
          <a:blip r:embed="rId3" cstate="print"/>
          <a:srcRect/>
          <a:stretch>
            <a:fillRect/>
          </a:stretch>
        </p:blipFill>
        <p:spPr bwMode="auto">
          <a:xfrm>
            <a:off x="0" y="3429000"/>
            <a:ext cx="7410450" cy="3190875"/>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斷</a:t>
            </a:r>
            <a:r>
              <a:rPr lang="zh-TW" altLang="en-US" sz="4400" dirty="0" smtClean="0">
                <a:solidFill>
                  <a:schemeClr val="accent2">
                    <a:lumMod val="60000"/>
                    <a:lumOff val="40000"/>
                  </a:schemeClr>
                </a:solidFill>
                <a:latin typeface="標楷體" pitchFamily="65" charset="-120"/>
                <a:ea typeface="標楷體" pitchFamily="65" charset="-120"/>
              </a:rPr>
              <a:t>詞</a:t>
            </a:r>
            <a:r>
              <a:rPr lang="en-US" altLang="zh-TW" sz="4400" dirty="0" smtClean="0">
                <a:solidFill>
                  <a:schemeClr val="accent2">
                    <a:lumMod val="60000"/>
                    <a:lumOff val="40000"/>
                  </a:schemeClr>
                </a:solidFill>
                <a:latin typeface="標楷體" pitchFamily="65" charset="-120"/>
                <a:ea typeface="標楷體" pitchFamily="65" charset="-120"/>
              </a:rPr>
              <a:t>(</a:t>
            </a:r>
            <a:r>
              <a:rPr lang="zh-TW" altLang="en-US" sz="4400" dirty="0" smtClean="0">
                <a:solidFill>
                  <a:schemeClr val="accent2">
                    <a:lumMod val="60000"/>
                    <a:lumOff val="40000"/>
                  </a:schemeClr>
                </a:solidFill>
                <a:latin typeface="標楷體" pitchFamily="65" charset="-120"/>
                <a:ea typeface="標楷體" pitchFamily="65" charset="-120"/>
              </a:rPr>
              <a:t>字典</a:t>
            </a:r>
            <a:r>
              <a:rPr lang="en-US" altLang="zh-TW" sz="4400" dirty="0" smtClean="0">
                <a:solidFill>
                  <a:schemeClr val="accent2">
                    <a:lumMod val="60000"/>
                    <a:lumOff val="40000"/>
                  </a:schemeClr>
                </a:solidFill>
                <a:latin typeface="標楷體" pitchFamily="65" charset="-120"/>
                <a:ea typeface="標楷體" pitchFamily="65" charset="-120"/>
              </a:rPr>
              <a:t>)</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12290" name="Picture 2" descr="C:\Users\user\Desktop\R final_project\快照-28.jpg"/>
          <p:cNvPicPr>
            <a:picLocks noChangeAspect="1" noChangeArrowheads="1"/>
          </p:cNvPicPr>
          <p:nvPr/>
        </p:nvPicPr>
        <p:blipFill>
          <a:blip r:embed="rId3" cstate="print"/>
          <a:srcRect/>
          <a:stretch>
            <a:fillRect/>
          </a:stretch>
        </p:blipFill>
        <p:spPr bwMode="auto">
          <a:xfrm>
            <a:off x="0" y="1340768"/>
            <a:ext cx="3695700" cy="1581150"/>
          </a:xfrm>
          <a:prstGeom prst="rect">
            <a:avLst/>
          </a:prstGeom>
          <a:noFill/>
        </p:spPr>
      </p:pic>
      <p:sp>
        <p:nvSpPr>
          <p:cNvPr id="6" name="文字方塊 5"/>
          <p:cNvSpPr txBox="1"/>
          <p:nvPr/>
        </p:nvSpPr>
        <p:spPr>
          <a:xfrm>
            <a:off x="179512" y="836712"/>
            <a:ext cx="7917552" cy="369332"/>
          </a:xfrm>
          <a:prstGeom prst="rect">
            <a:avLst/>
          </a:prstGeom>
          <a:noFill/>
        </p:spPr>
        <p:txBody>
          <a:bodyPr wrap="none" rtlCol="0">
            <a:spAutoFit/>
          </a:bodyPr>
          <a:lstStyle/>
          <a:p>
            <a:r>
              <a:rPr lang="zh-TW" altLang="en-US" dirty="0" smtClean="0">
                <a:solidFill>
                  <a:schemeClr val="accent2">
                    <a:lumMod val="60000"/>
                    <a:lumOff val="40000"/>
                  </a:schemeClr>
                </a:solidFill>
                <a:latin typeface="標楷體" pitchFamily="65" charset="-120"/>
                <a:ea typeface="標楷體" pitchFamily="65" charset="-120"/>
              </a:rPr>
              <a:t>下載下來的檔案是 </a:t>
            </a:r>
            <a:r>
              <a:rPr lang="en-US" altLang="zh-TW" dirty="0" smtClean="0">
                <a:solidFill>
                  <a:schemeClr val="accent2">
                    <a:lumMod val="60000"/>
                    <a:lumOff val="40000"/>
                  </a:schemeClr>
                </a:solidFill>
                <a:latin typeface="標楷體" pitchFamily="65" charset="-120"/>
                <a:ea typeface="標楷體" pitchFamily="65" charset="-120"/>
              </a:rPr>
              <a:t>.</a:t>
            </a:r>
            <a:r>
              <a:rPr lang="en-US" altLang="zh-TW" dirty="0" err="1" smtClean="0">
                <a:solidFill>
                  <a:schemeClr val="accent2">
                    <a:lumMod val="60000"/>
                    <a:lumOff val="40000"/>
                  </a:schemeClr>
                </a:solidFill>
                <a:latin typeface="標楷體" pitchFamily="65" charset="-120"/>
                <a:ea typeface="標楷體" pitchFamily="65" charset="-120"/>
              </a:rPr>
              <a:t>scel</a:t>
            </a:r>
            <a:r>
              <a:rPr lang="zh-TW" altLang="en-US" dirty="0" smtClean="0">
                <a:solidFill>
                  <a:schemeClr val="accent2">
                    <a:lumMod val="60000"/>
                    <a:lumOff val="40000"/>
                  </a:schemeClr>
                </a:solidFill>
                <a:latin typeface="標楷體" pitchFamily="65" charset="-120"/>
                <a:ea typeface="標楷體" pitchFamily="65" charset="-120"/>
              </a:rPr>
              <a:t> 透過 </a:t>
            </a:r>
            <a:r>
              <a:rPr lang="en-US" altLang="zh-TW" dirty="0" err="1" smtClean="0">
                <a:solidFill>
                  <a:schemeClr val="accent2">
                    <a:lumMod val="60000"/>
                    <a:lumOff val="40000"/>
                  </a:schemeClr>
                </a:solidFill>
                <a:latin typeface="標楷體" pitchFamily="65" charset="-120"/>
                <a:ea typeface="標楷體" pitchFamily="65" charset="-120"/>
              </a:rPr>
              <a:t>Rwordseg</a:t>
            </a:r>
            <a:r>
              <a:rPr lang="zh-TW" altLang="en-US" dirty="0" smtClean="0">
                <a:solidFill>
                  <a:schemeClr val="accent2">
                    <a:lumMod val="60000"/>
                    <a:lumOff val="40000"/>
                  </a:schemeClr>
                </a:solidFill>
                <a:latin typeface="標楷體" pitchFamily="65" charset="-120"/>
                <a:ea typeface="標楷體" pitchFamily="65" charset="-120"/>
              </a:rPr>
              <a:t>裡的</a:t>
            </a:r>
            <a:r>
              <a:rPr lang="en-US" altLang="zh-TW" dirty="0" err="1" smtClean="0">
                <a:solidFill>
                  <a:schemeClr val="accent2">
                    <a:lumMod val="60000"/>
                    <a:lumOff val="40000"/>
                  </a:schemeClr>
                </a:solidFill>
                <a:latin typeface="標楷體" pitchFamily="65" charset="-120"/>
                <a:ea typeface="標楷體" pitchFamily="65" charset="-120"/>
              </a:rPr>
              <a:t>installDict</a:t>
            </a:r>
            <a:r>
              <a:rPr lang="en-US" altLang="zh-TW" dirty="0" smtClean="0">
                <a:solidFill>
                  <a:schemeClr val="accent2">
                    <a:lumMod val="60000"/>
                    <a:lumOff val="40000"/>
                  </a:schemeClr>
                </a:solidFill>
                <a:latin typeface="標楷體" pitchFamily="65" charset="-120"/>
                <a:ea typeface="標楷體" pitchFamily="65" charset="-120"/>
              </a:rPr>
              <a:t>()</a:t>
            </a:r>
            <a:r>
              <a:rPr lang="zh-TW" altLang="en-US" dirty="0" smtClean="0">
                <a:solidFill>
                  <a:schemeClr val="accent2">
                    <a:lumMod val="60000"/>
                    <a:lumOff val="40000"/>
                  </a:schemeClr>
                </a:solidFill>
                <a:latin typeface="標楷體" pitchFamily="65" charset="-120"/>
                <a:ea typeface="標楷體" pitchFamily="65" charset="-120"/>
              </a:rPr>
              <a:t> 可轉換成</a:t>
            </a:r>
            <a:r>
              <a:rPr lang="en-US" altLang="zh-TW" dirty="0" smtClean="0">
                <a:solidFill>
                  <a:schemeClr val="accent2">
                    <a:lumMod val="60000"/>
                    <a:lumOff val="40000"/>
                  </a:schemeClr>
                </a:solidFill>
                <a:latin typeface="標楷體" pitchFamily="65" charset="-120"/>
                <a:ea typeface="標楷體" pitchFamily="65" charset="-120"/>
              </a:rPr>
              <a:t>txt</a:t>
            </a:r>
            <a:r>
              <a:rPr lang="zh-TW" altLang="en-US" dirty="0" smtClean="0">
                <a:solidFill>
                  <a:schemeClr val="accent2">
                    <a:lumMod val="60000"/>
                    <a:lumOff val="40000"/>
                  </a:schemeClr>
                </a:solidFill>
                <a:latin typeface="標楷體" pitchFamily="65" charset="-120"/>
                <a:ea typeface="標楷體" pitchFamily="65" charset="-120"/>
              </a:rPr>
              <a:t>檔</a:t>
            </a:r>
            <a:endParaRPr lang="zh-TW" altLang="en-US" dirty="0">
              <a:solidFill>
                <a:schemeClr val="accent2">
                  <a:lumMod val="60000"/>
                  <a:lumOff val="40000"/>
                </a:schemeClr>
              </a:solidFill>
              <a:latin typeface="標楷體" pitchFamily="65" charset="-120"/>
              <a:ea typeface="標楷體" pitchFamily="65" charset="-120"/>
            </a:endParaRPr>
          </a:p>
        </p:txBody>
      </p:sp>
      <p:pic>
        <p:nvPicPr>
          <p:cNvPr id="12291" name="Picture 3" descr="C:\Users\user\Desktop\R final_project\快照-29.jpg"/>
          <p:cNvPicPr>
            <a:picLocks noChangeAspect="1" noChangeArrowheads="1"/>
          </p:cNvPicPr>
          <p:nvPr/>
        </p:nvPicPr>
        <p:blipFill>
          <a:blip r:embed="rId4" cstate="print"/>
          <a:srcRect/>
          <a:stretch>
            <a:fillRect/>
          </a:stretch>
        </p:blipFill>
        <p:spPr bwMode="auto">
          <a:xfrm>
            <a:off x="0" y="3429000"/>
            <a:ext cx="7410450" cy="3190875"/>
          </a:xfrm>
          <a:prstGeom prst="rect">
            <a:avLst/>
          </a:prstGeom>
          <a:noFill/>
        </p:spPr>
      </p:pic>
      <p:pic>
        <p:nvPicPr>
          <p:cNvPr id="12292" name="Picture 4" descr="C:\Users\user\Desktop\R final_project\快照-30.jpg"/>
          <p:cNvPicPr>
            <a:picLocks noChangeAspect="1" noChangeArrowheads="1"/>
          </p:cNvPicPr>
          <p:nvPr/>
        </p:nvPicPr>
        <p:blipFill>
          <a:blip r:embed="rId5" cstate="print"/>
          <a:srcRect/>
          <a:stretch>
            <a:fillRect/>
          </a:stretch>
        </p:blipFill>
        <p:spPr bwMode="auto">
          <a:xfrm>
            <a:off x="4788024" y="1412776"/>
            <a:ext cx="3609975" cy="38862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分詞</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3" name="Picture 2" descr="C:\Users\user\Desktop\R final_project\快照-31.jpg"/>
          <p:cNvPicPr>
            <a:picLocks noChangeAspect="1" noChangeArrowheads="1"/>
          </p:cNvPicPr>
          <p:nvPr/>
        </p:nvPicPr>
        <p:blipFill>
          <a:blip r:embed="rId2" cstate="print"/>
          <a:srcRect/>
          <a:stretch>
            <a:fillRect/>
          </a:stretch>
        </p:blipFill>
        <p:spPr bwMode="auto">
          <a:xfrm>
            <a:off x="0" y="1124744"/>
            <a:ext cx="9144000" cy="5266098"/>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分詞</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3" name="圖片 2" descr="快照-32.jpg"/>
          <p:cNvPicPr>
            <a:picLocks noChangeAspect="1"/>
          </p:cNvPicPr>
          <p:nvPr/>
        </p:nvPicPr>
        <p:blipFill>
          <a:blip r:embed="rId2" cstate="print"/>
          <a:stretch>
            <a:fillRect/>
          </a:stretch>
        </p:blipFill>
        <p:spPr>
          <a:xfrm>
            <a:off x="0" y="908720"/>
            <a:ext cx="9144000" cy="348761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分詞</a:t>
            </a:r>
            <a:r>
              <a:rPr lang="en-US" altLang="zh-TW" sz="4400" dirty="0" smtClean="0">
                <a:solidFill>
                  <a:schemeClr val="accent2">
                    <a:lumMod val="60000"/>
                    <a:lumOff val="40000"/>
                  </a:schemeClr>
                </a:solidFill>
                <a:latin typeface="標楷體" pitchFamily="65" charset="-120"/>
                <a:ea typeface="標楷體" pitchFamily="65" charset="-120"/>
              </a:rPr>
              <a:t>:</a:t>
            </a:r>
            <a:r>
              <a:rPr lang="zh-TW" altLang="en-US" sz="4400" dirty="0" smtClean="0">
                <a:solidFill>
                  <a:schemeClr val="accent2">
                    <a:lumMod val="60000"/>
                    <a:lumOff val="40000"/>
                  </a:schemeClr>
                </a:solidFill>
                <a:latin typeface="標楷體" pitchFamily="65" charset="-120"/>
                <a:ea typeface="標楷體" pitchFamily="65" charset="-120"/>
              </a:rPr>
              <a:t>只取名詞</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3" name="圖片 2" descr="快照-33.jpg"/>
          <p:cNvPicPr>
            <a:picLocks noChangeAspect="1"/>
          </p:cNvPicPr>
          <p:nvPr/>
        </p:nvPicPr>
        <p:blipFill>
          <a:blip r:embed="rId2" cstate="print"/>
          <a:stretch>
            <a:fillRect/>
          </a:stretch>
        </p:blipFill>
        <p:spPr>
          <a:xfrm>
            <a:off x="0" y="1484784"/>
            <a:ext cx="9144000" cy="328531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188640"/>
            <a:ext cx="9144000" cy="707886"/>
          </a:xfrm>
          <a:prstGeom prst="rect">
            <a:avLst/>
          </a:prstGeom>
          <a:noFill/>
        </p:spPr>
        <p:txBody>
          <a:bodyPr wrap="square" rtlCol="0">
            <a:spAutoFit/>
          </a:bodyPr>
          <a:lstStyle/>
          <a:p>
            <a:pPr algn="ctr"/>
            <a:r>
              <a:rPr lang="zh-TW" altLang="en-US" sz="4000" dirty="0" smtClean="0">
                <a:solidFill>
                  <a:schemeClr val="accent2">
                    <a:lumMod val="60000"/>
                    <a:lumOff val="40000"/>
                  </a:schemeClr>
                </a:solidFill>
                <a:latin typeface="標楷體" pitchFamily="65" charset="-120"/>
                <a:ea typeface="標楷體" pitchFamily="65" charset="-120"/>
              </a:rPr>
              <a:t>主要套件介紹</a:t>
            </a:r>
            <a:endParaRPr lang="zh-TW" altLang="en-US" sz="4000" dirty="0">
              <a:solidFill>
                <a:schemeClr val="accent2">
                  <a:lumMod val="60000"/>
                  <a:lumOff val="40000"/>
                </a:schemeClr>
              </a:solidFill>
              <a:latin typeface="標楷體" pitchFamily="65" charset="-120"/>
              <a:ea typeface="標楷體" pitchFamily="65" charset="-120"/>
            </a:endParaRPr>
          </a:p>
        </p:txBody>
      </p:sp>
      <p:sp>
        <p:nvSpPr>
          <p:cNvPr id="3" name="文字方塊 2"/>
          <p:cNvSpPr txBox="1"/>
          <p:nvPr/>
        </p:nvSpPr>
        <p:spPr>
          <a:xfrm>
            <a:off x="0" y="1052736"/>
            <a:ext cx="9144000" cy="2585323"/>
          </a:xfrm>
          <a:prstGeom prst="rect">
            <a:avLst/>
          </a:prstGeom>
          <a:noFill/>
        </p:spPr>
        <p:txBody>
          <a:bodyPr wrap="square" rtlCol="0">
            <a:spAutoFit/>
          </a:bodyPr>
          <a:lstStyle/>
          <a:p>
            <a:r>
              <a:rPr lang="en-US" altLang="zh-TW" dirty="0" smtClean="0">
                <a:solidFill>
                  <a:schemeClr val="accent2">
                    <a:lumMod val="60000"/>
                    <a:lumOff val="40000"/>
                  </a:schemeClr>
                </a:solidFill>
                <a:latin typeface="標楷體" pitchFamily="65" charset="-120"/>
                <a:ea typeface="標楷體" pitchFamily="65" charset="-120"/>
              </a:rPr>
              <a:t>1.Rwordseg</a:t>
            </a:r>
            <a:r>
              <a:rPr lang="zh-TW" altLang="en-US" dirty="0" smtClean="0">
                <a:solidFill>
                  <a:schemeClr val="accent2">
                    <a:lumMod val="60000"/>
                    <a:lumOff val="40000"/>
                  </a:schemeClr>
                </a:solidFill>
                <a:latin typeface="標楷體" pitchFamily="65" charset="-120"/>
                <a:ea typeface="標楷體" pitchFamily="65" charset="-120"/>
              </a:rPr>
              <a:t> </a:t>
            </a:r>
            <a:r>
              <a:rPr lang="en-US" altLang="zh-TW" dirty="0" smtClean="0">
                <a:solidFill>
                  <a:schemeClr val="accent2">
                    <a:lumMod val="60000"/>
                    <a:lumOff val="40000"/>
                  </a:schemeClr>
                </a:solidFill>
                <a:latin typeface="標楷體" pitchFamily="65" charset="-120"/>
                <a:ea typeface="標楷體" pitchFamily="65" charset="-120"/>
              </a:rPr>
              <a:t>- </a:t>
            </a:r>
            <a:r>
              <a:rPr lang="en-US" altLang="zh-TW" dirty="0" err="1" smtClean="0">
                <a:solidFill>
                  <a:schemeClr val="accent2">
                    <a:lumMod val="60000"/>
                    <a:lumOff val="40000"/>
                  </a:schemeClr>
                </a:solidFill>
                <a:latin typeface="標楷體" pitchFamily="65" charset="-120"/>
                <a:ea typeface="標楷體" pitchFamily="65" charset="-120"/>
              </a:rPr>
              <a:t>Rwordseg</a:t>
            </a:r>
            <a:r>
              <a:rPr lang="zh-TW" altLang="en-US" dirty="0" smtClean="0">
                <a:solidFill>
                  <a:schemeClr val="accent2">
                    <a:lumMod val="60000"/>
                    <a:lumOff val="40000"/>
                  </a:schemeClr>
                </a:solidFill>
                <a:latin typeface="標楷體" pitchFamily="65" charset="-120"/>
                <a:ea typeface="標楷體" pitchFamily="65" charset="-120"/>
              </a:rPr>
              <a:t>是一個</a:t>
            </a:r>
            <a:r>
              <a:rPr lang="en-US" altLang="zh-TW" dirty="0" smtClean="0">
                <a:solidFill>
                  <a:schemeClr val="accent2">
                    <a:lumMod val="60000"/>
                    <a:lumOff val="40000"/>
                  </a:schemeClr>
                </a:solidFill>
                <a:latin typeface="標楷體" pitchFamily="65" charset="-120"/>
                <a:ea typeface="標楷體" pitchFamily="65" charset="-120"/>
              </a:rPr>
              <a:t>R</a:t>
            </a:r>
            <a:r>
              <a:rPr lang="zh-TW" altLang="en-US" dirty="0" smtClean="0">
                <a:solidFill>
                  <a:schemeClr val="accent2">
                    <a:lumMod val="60000"/>
                    <a:lumOff val="40000"/>
                  </a:schemeClr>
                </a:solidFill>
                <a:latin typeface="標楷體" pitchFamily="65" charset="-120"/>
                <a:ea typeface="標楷體" pitchFamily="65" charset="-120"/>
              </a:rPr>
              <a:t>環境下的中文分詞</a:t>
            </a:r>
            <a:r>
              <a:rPr lang="zh-TW" altLang="en-US" dirty="0" smtClean="0">
                <a:solidFill>
                  <a:schemeClr val="accent2">
                    <a:lumMod val="60000"/>
                    <a:lumOff val="40000"/>
                  </a:schemeClr>
                </a:solidFill>
                <a:latin typeface="標楷體" pitchFamily="65" charset="-120"/>
                <a:ea typeface="標楷體" pitchFamily="65" charset="-120"/>
              </a:rPr>
              <a:t>工具</a:t>
            </a:r>
            <a:r>
              <a:rPr lang="en-US" altLang="zh-TW" dirty="0" smtClean="0">
                <a:solidFill>
                  <a:schemeClr val="accent2">
                    <a:lumMod val="60000"/>
                    <a:lumOff val="40000"/>
                  </a:schemeClr>
                </a:solidFill>
                <a:latin typeface="標楷體" pitchFamily="65" charset="-120"/>
                <a:ea typeface="標楷體" pitchFamily="65" charset="-120"/>
              </a:rPr>
              <a:t/>
            </a:r>
            <a:br>
              <a:rPr lang="en-US" altLang="zh-TW" dirty="0" smtClean="0">
                <a:solidFill>
                  <a:schemeClr val="accent2">
                    <a:lumMod val="60000"/>
                    <a:lumOff val="40000"/>
                  </a:schemeClr>
                </a:solidFill>
                <a:latin typeface="標楷體" pitchFamily="65" charset="-120"/>
                <a:ea typeface="標楷體" pitchFamily="65" charset="-120"/>
              </a:rPr>
            </a:br>
            <a:r>
              <a:rPr lang="zh-TW" altLang="en-US" dirty="0" smtClean="0">
                <a:solidFill>
                  <a:schemeClr val="accent2">
                    <a:lumMod val="60000"/>
                    <a:lumOff val="40000"/>
                  </a:schemeClr>
                </a:solidFill>
                <a:latin typeface="標楷體" pitchFamily="65" charset="-120"/>
                <a:ea typeface="標楷體" pitchFamily="65" charset="-120"/>
              </a:rPr>
              <a:t>使用</a:t>
            </a:r>
            <a:r>
              <a:rPr lang="en-US" altLang="zh-TW" dirty="0" err="1" smtClean="0">
                <a:solidFill>
                  <a:schemeClr val="accent2">
                    <a:lumMod val="60000"/>
                    <a:lumOff val="40000"/>
                  </a:schemeClr>
                </a:solidFill>
                <a:latin typeface="標楷體" pitchFamily="65" charset="-120"/>
                <a:ea typeface="標楷體" pitchFamily="65" charset="-120"/>
              </a:rPr>
              <a:t>rJava</a:t>
            </a:r>
            <a:r>
              <a:rPr lang="zh-TW" altLang="en-US" dirty="0" smtClean="0">
                <a:solidFill>
                  <a:schemeClr val="accent2">
                    <a:lumMod val="60000"/>
                    <a:lumOff val="40000"/>
                  </a:schemeClr>
                </a:solidFill>
                <a:latin typeface="標楷體" pitchFamily="65" charset="-120"/>
                <a:ea typeface="標楷體" pitchFamily="65" charset="-120"/>
              </a:rPr>
              <a:t>調用</a:t>
            </a:r>
            <a:r>
              <a:rPr lang="en-US" altLang="zh-TW" dirty="0" smtClean="0">
                <a:solidFill>
                  <a:schemeClr val="accent2">
                    <a:lumMod val="60000"/>
                    <a:lumOff val="40000"/>
                  </a:schemeClr>
                </a:solidFill>
                <a:latin typeface="標楷體" pitchFamily="65" charset="-120"/>
                <a:ea typeface="標楷體" pitchFamily="65" charset="-120"/>
              </a:rPr>
              <a:t>Java</a:t>
            </a:r>
            <a:r>
              <a:rPr lang="zh-TW" altLang="en-US" dirty="0" smtClean="0">
                <a:solidFill>
                  <a:schemeClr val="accent2">
                    <a:lumMod val="60000"/>
                    <a:lumOff val="40000"/>
                  </a:schemeClr>
                </a:solidFill>
                <a:latin typeface="標楷體" pitchFamily="65" charset="-120"/>
                <a:ea typeface="標楷體" pitchFamily="65" charset="-120"/>
              </a:rPr>
              <a:t>分詞工具</a:t>
            </a:r>
            <a:r>
              <a:rPr lang="en-US" altLang="zh-TW" dirty="0" err="1" smtClean="0">
                <a:solidFill>
                  <a:schemeClr val="accent2">
                    <a:lumMod val="60000"/>
                    <a:lumOff val="40000"/>
                  </a:schemeClr>
                </a:solidFill>
                <a:latin typeface="標楷體" pitchFamily="65" charset="-120"/>
                <a:ea typeface="標楷體" pitchFamily="65" charset="-120"/>
              </a:rPr>
              <a:t>Ansj</a:t>
            </a:r>
            <a:r>
              <a:rPr lang="zh-TW" altLang="en-US" dirty="0" smtClean="0">
                <a:solidFill>
                  <a:schemeClr val="accent2">
                    <a:lumMod val="60000"/>
                    <a:lumOff val="40000"/>
                  </a:schemeClr>
                </a:solidFill>
                <a:latin typeface="標楷體" pitchFamily="65" charset="-120"/>
                <a:ea typeface="標楷體" pitchFamily="65" charset="-120"/>
              </a:rPr>
              <a:t>。</a:t>
            </a:r>
            <a:endParaRPr lang="en-US" altLang="zh-TW" dirty="0" smtClean="0">
              <a:solidFill>
                <a:schemeClr val="accent2">
                  <a:lumMod val="60000"/>
                  <a:lumOff val="40000"/>
                </a:schemeClr>
              </a:solidFill>
              <a:latin typeface="標楷體" pitchFamily="65" charset="-120"/>
              <a:ea typeface="標楷體" pitchFamily="65" charset="-120"/>
            </a:endParaRPr>
          </a:p>
          <a:p>
            <a:r>
              <a:rPr lang="en-US" altLang="zh-TW" dirty="0" smtClean="0">
                <a:solidFill>
                  <a:schemeClr val="accent2">
                    <a:lumMod val="60000"/>
                    <a:lumOff val="40000"/>
                  </a:schemeClr>
                </a:solidFill>
                <a:latin typeface="標楷體" pitchFamily="65" charset="-120"/>
                <a:ea typeface="標楷體" pitchFamily="65" charset="-120"/>
              </a:rPr>
              <a:t>2.rJava-</a:t>
            </a:r>
            <a:r>
              <a:rPr lang="zh-TW" altLang="en-US" dirty="0" smtClean="0">
                <a:solidFill>
                  <a:schemeClr val="accent2">
                    <a:lumMod val="60000"/>
                    <a:lumOff val="40000"/>
                  </a:schemeClr>
                </a:solidFill>
                <a:latin typeface="標楷體" pitchFamily="65" charset="-120"/>
                <a:ea typeface="標楷體" pitchFamily="65" charset="-120"/>
              </a:rPr>
              <a:t>為了使用</a:t>
            </a:r>
            <a:r>
              <a:rPr lang="en-US" altLang="zh-TW" dirty="0" err="1" smtClean="0">
                <a:solidFill>
                  <a:schemeClr val="accent2">
                    <a:lumMod val="60000"/>
                    <a:lumOff val="40000"/>
                  </a:schemeClr>
                </a:solidFill>
                <a:latin typeface="標楷體" pitchFamily="65" charset="-120"/>
                <a:ea typeface="標楷體" pitchFamily="65" charset="-120"/>
              </a:rPr>
              <a:t>Rwordseg</a:t>
            </a:r>
            <a:r>
              <a:rPr lang="zh-TW" altLang="en-US" dirty="0" smtClean="0">
                <a:solidFill>
                  <a:schemeClr val="accent2">
                    <a:lumMod val="60000"/>
                    <a:lumOff val="40000"/>
                  </a:schemeClr>
                </a:solidFill>
                <a:latin typeface="標楷體" pitchFamily="65" charset="-120"/>
                <a:ea typeface="標楷體" pitchFamily="65" charset="-120"/>
              </a:rPr>
              <a:t>而安裝</a:t>
            </a:r>
            <a:r>
              <a:rPr lang="en-US" altLang="zh-TW" dirty="0" smtClean="0">
                <a:solidFill>
                  <a:schemeClr val="accent2">
                    <a:lumMod val="60000"/>
                    <a:lumOff val="40000"/>
                  </a:schemeClr>
                </a:solidFill>
                <a:latin typeface="標楷體" pitchFamily="65" charset="-120"/>
                <a:ea typeface="標楷體" pitchFamily="65" charset="-120"/>
              </a:rPr>
              <a:t/>
            </a:r>
            <a:br>
              <a:rPr lang="en-US" altLang="zh-TW" dirty="0" smtClean="0">
                <a:solidFill>
                  <a:schemeClr val="accent2">
                    <a:lumMod val="60000"/>
                    <a:lumOff val="40000"/>
                  </a:schemeClr>
                </a:solidFill>
                <a:latin typeface="標楷體" pitchFamily="65" charset="-120"/>
                <a:ea typeface="標楷體" pitchFamily="65" charset="-120"/>
              </a:rPr>
            </a:br>
            <a:r>
              <a:rPr lang="zh-TW" altLang="en-US" dirty="0" smtClean="0">
                <a:solidFill>
                  <a:schemeClr val="accent2">
                    <a:lumMod val="60000"/>
                    <a:lumOff val="40000"/>
                  </a:schemeClr>
                </a:solidFill>
                <a:latin typeface="標楷體" pitchFamily="65" charset="-120"/>
                <a:ea typeface="標楷體" pitchFamily="65" charset="-120"/>
              </a:rPr>
              <a:t>以上兩個套件在安裝上比較新的</a:t>
            </a:r>
            <a:r>
              <a:rPr lang="en-US" altLang="zh-TW" dirty="0" smtClean="0">
                <a:solidFill>
                  <a:schemeClr val="accent2">
                    <a:lumMod val="60000"/>
                    <a:lumOff val="40000"/>
                  </a:schemeClr>
                </a:solidFill>
                <a:latin typeface="標楷體" pitchFamily="65" charset="-120"/>
                <a:ea typeface="標楷體" pitchFamily="65" charset="-120"/>
              </a:rPr>
              <a:t>R</a:t>
            </a:r>
            <a:r>
              <a:rPr lang="zh-TW" altLang="en-US" dirty="0" smtClean="0">
                <a:solidFill>
                  <a:schemeClr val="accent2">
                    <a:lumMod val="60000"/>
                    <a:lumOff val="40000"/>
                  </a:schemeClr>
                </a:solidFill>
                <a:latin typeface="標楷體" pitchFamily="65" charset="-120"/>
                <a:ea typeface="標楷體" pitchFamily="65" charset="-120"/>
              </a:rPr>
              <a:t>版本可能會遇到一些問題</a:t>
            </a:r>
            <a:endParaRPr lang="en-US" altLang="zh-TW" dirty="0" smtClean="0">
              <a:solidFill>
                <a:schemeClr val="accent2">
                  <a:lumMod val="60000"/>
                  <a:lumOff val="40000"/>
                </a:schemeClr>
              </a:solidFill>
              <a:latin typeface="標楷體" pitchFamily="65" charset="-120"/>
              <a:ea typeface="標楷體" pitchFamily="65" charset="-120"/>
            </a:endParaRPr>
          </a:p>
          <a:p>
            <a:r>
              <a:rPr lang="zh-TW" altLang="en-US" dirty="0" smtClean="0">
                <a:solidFill>
                  <a:schemeClr val="accent2">
                    <a:lumMod val="60000"/>
                    <a:lumOff val="40000"/>
                  </a:schemeClr>
                </a:solidFill>
                <a:latin typeface="標楷體" pitchFamily="65" charset="-120"/>
                <a:ea typeface="標楷體" pitchFamily="65" charset="-120"/>
              </a:rPr>
              <a:t>正常來講安裝</a:t>
            </a:r>
            <a:r>
              <a:rPr lang="en-US" altLang="zh-TW" dirty="0" err="1" smtClean="0">
                <a:solidFill>
                  <a:schemeClr val="accent2">
                    <a:lumMod val="60000"/>
                    <a:lumOff val="40000"/>
                  </a:schemeClr>
                </a:solidFill>
                <a:latin typeface="標楷體" pitchFamily="65" charset="-120"/>
                <a:ea typeface="標楷體" pitchFamily="65" charset="-120"/>
              </a:rPr>
              <a:t>Rwordseg</a:t>
            </a:r>
            <a:r>
              <a:rPr lang="zh-TW" altLang="en-US" dirty="0" smtClean="0">
                <a:solidFill>
                  <a:schemeClr val="accent2">
                    <a:lumMod val="60000"/>
                    <a:lumOff val="40000"/>
                  </a:schemeClr>
                </a:solidFill>
                <a:latin typeface="標楷體" pitchFamily="65" charset="-120"/>
                <a:ea typeface="標楷體" pitchFamily="65" charset="-120"/>
              </a:rPr>
              <a:t>是直接呼叫</a:t>
            </a:r>
            <a:r>
              <a:rPr lang="en-US" altLang="zh-TW" dirty="0" smtClean="0">
                <a:solidFill>
                  <a:schemeClr val="accent2">
                    <a:lumMod val="60000"/>
                    <a:lumOff val="40000"/>
                  </a:schemeClr>
                </a:solidFill>
                <a:latin typeface="標楷體" pitchFamily="65" charset="-120"/>
                <a:ea typeface="標楷體" pitchFamily="65" charset="-120"/>
              </a:rPr>
              <a:t/>
            </a:r>
            <a:br>
              <a:rPr lang="en-US" altLang="zh-TW" dirty="0" smtClean="0">
                <a:solidFill>
                  <a:schemeClr val="accent2">
                    <a:lumMod val="60000"/>
                    <a:lumOff val="40000"/>
                  </a:schemeClr>
                </a:solidFill>
                <a:latin typeface="標楷體" pitchFamily="65" charset="-120"/>
                <a:ea typeface="標楷體" pitchFamily="65" charset="-120"/>
              </a:rPr>
            </a:br>
            <a:r>
              <a:rPr lang="en-US" altLang="zh-TW" dirty="0" err="1" smtClean="0">
                <a:solidFill>
                  <a:schemeClr val="accent2">
                    <a:lumMod val="60000"/>
                    <a:lumOff val="40000"/>
                  </a:schemeClr>
                </a:solidFill>
              </a:rPr>
              <a:t>install.packages</a:t>
            </a:r>
            <a:r>
              <a:rPr lang="en-US" altLang="zh-TW" dirty="0" smtClean="0">
                <a:solidFill>
                  <a:schemeClr val="accent2">
                    <a:lumMod val="60000"/>
                    <a:lumOff val="40000"/>
                  </a:schemeClr>
                </a:solidFill>
              </a:rPr>
              <a:t>("</a:t>
            </a:r>
            <a:r>
              <a:rPr lang="en-US" altLang="zh-TW" dirty="0" err="1" smtClean="0">
                <a:solidFill>
                  <a:schemeClr val="accent2">
                    <a:lumMod val="60000"/>
                    <a:lumOff val="40000"/>
                  </a:schemeClr>
                </a:solidFill>
              </a:rPr>
              <a:t>Rwordseg</a:t>
            </a:r>
            <a:r>
              <a:rPr lang="en-US" altLang="zh-TW" dirty="0" smtClean="0">
                <a:solidFill>
                  <a:schemeClr val="accent2">
                    <a:lumMod val="60000"/>
                    <a:lumOff val="40000"/>
                  </a:schemeClr>
                </a:solidFill>
              </a:rPr>
              <a:t>", repos="http://R-Forge.R-project.org</a:t>
            </a:r>
            <a:r>
              <a:rPr lang="en-US" altLang="zh-TW" dirty="0" smtClean="0">
                <a:solidFill>
                  <a:schemeClr val="accent2">
                    <a:lumMod val="60000"/>
                    <a:lumOff val="40000"/>
                  </a:schemeClr>
                </a:solidFill>
              </a:rPr>
              <a:t>")</a:t>
            </a:r>
          </a:p>
          <a:p>
            <a:r>
              <a:rPr lang="zh-TW" altLang="en-US" dirty="0" smtClean="0">
                <a:solidFill>
                  <a:schemeClr val="accent2">
                    <a:lumMod val="60000"/>
                    <a:lumOff val="40000"/>
                  </a:schemeClr>
                </a:solidFill>
              </a:rPr>
              <a:t>但是這個前提要先安裝好</a:t>
            </a:r>
            <a:r>
              <a:rPr lang="en-US" altLang="zh-TW" dirty="0" err="1" smtClean="0">
                <a:solidFill>
                  <a:schemeClr val="accent2">
                    <a:lumMod val="60000"/>
                    <a:lumOff val="40000"/>
                  </a:schemeClr>
                </a:solidFill>
              </a:rPr>
              <a:t>rJava</a:t>
            </a:r>
            <a:r>
              <a:rPr lang="zh-TW" altLang="en-US" dirty="0" smtClean="0">
                <a:solidFill>
                  <a:schemeClr val="accent2">
                    <a:lumMod val="60000"/>
                    <a:lumOff val="40000"/>
                  </a:schemeClr>
                </a:solidFill>
              </a:rPr>
              <a:t>包，而要安裝</a:t>
            </a:r>
            <a:r>
              <a:rPr lang="en-US" altLang="zh-TW" dirty="0" err="1" smtClean="0">
                <a:solidFill>
                  <a:schemeClr val="accent2">
                    <a:lumMod val="60000"/>
                    <a:lumOff val="40000"/>
                  </a:schemeClr>
                </a:solidFill>
              </a:rPr>
              <a:t>rJava</a:t>
            </a:r>
            <a:r>
              <a:rPr lang="zh-TW" altLang="en-US" dirty="0" smtClean="0">
                <a:solidFill>
                  <a:schemeClr val="accent2">
                    <a:lumMod val="60000"/>
                    <a:lumOff val="40000"/>
                  </a:schemeClr>
                </a:solidFill>
              </a:rPr>
              <a:t>包要先用好</a:t>
            </a:r>
            <a:r>
              <a:rPr lang="en-US" altLang="zh-TW" dirty="0" smtClean="0">
                <a:solidFill>
                  <a:schemeClr val="accent2">
                    <a:lumMod val="60000"/>
                    <a:lumOff val="40000"/>
                  </a:schemeClr>
                </a:solidFill>
              </a:rPr>
              <a:t>java</a:t>
            </a:r>
            <a:r>
              <a:rPr lang="zh-TW" altLang="en-US" dirty="0" smtClean="0">
                <a:solidFill>
                  <a:schemeClr val="accent2">
                    <a:lumMod val="60000"/>
                    <a:lumOff val="40000"/>
                  </a:schemeClr>
                </a:solidFill>
              </a:rPr>
              <a:t>環境</a:t>
            </a:r>
            <a:endParaRPr lang="en-US" altLang="zh-TW" dirty="0" smtClean="0">
              <a:solidFill>
                <a:schemeClr val="accent2">
                  <a:lumMod val="60000"/>
                  <a:lumOff val="40000"/>
                </a:schemeClr>
              </a:solidFill>
            </a:endParaRPr>
          </a:p>
          <a:p>
            <a:r>
              <a:rPr lang="zh-TW" altLang="en-US" dirty="0" smtClean="0">
                <a:solidFill>
                  <a:schemeClr val="accent2">
                    <a:lumMod val="60000"/>
                    <a:lumOff val="40000"/>
                  </a:schemeClr>
                </a:solidFill>
              </a:rPr>
              <a:t>所以建議直接手動安裝</a:t>
            </a:r>
            <a:endParaRPr lang="en-US" altLang="zh-TW" dirty="0" smtClean="0">
              <a:solidFill>
                <a:schemeClr val="accent2">
                  <a:lumMod val="60000"/>
                  <a:lumOff val="40000"/>
                </a:schemeClr>
              </a:solidFill>
            </a:endParaRPr>
          </a:p>
          <a:p>
            <a:r>
              <a:rPr lang="zh-TW" altLang="en-US" dirty="0" smtClean="0">
                <a:solidFill>
                  <a:schemeClr val="accent2">
                    <a:lumMod val="60000"/>
                    <a:lumOff val="40000"/>
                  </a:schemeClr>
                </a:solidFill>
                <a:latin typeface="標楷體" pitchFamily="65" charset="-120"/>
                <a:ea typeface="標楷體" pitchFamily="65" charset="-120"/>
              </a:rPr>
              <a:t>從</a:t>
            </a:r>
            <a:r>
              <a:rPr lang="zh-TW" altLang="en-US" dirty="0" smtClean="0">
                <a:solidFill>
                  <a:schemeClr val="accent2">
                    <a:lumMod val="60000"/>
                    <a:lumOff val="40000"/>
                  </a:schemeClr>
                </a:solidFill>
                <a:latin typeface="標楷體" pitchFamily="65" charset="-120"/>
                <a:ea typeface="標楷體" pitchFamily="65" charset="-120"/>
              </a:rPr>
              <a:t>官網下載安裝包：</a:t>
            </a:r>
            <a:r>
              <a:rPr lang="en-US" altLang="zh-TW" dirty="0" smtClean="0">
                <a:solidFill>
                  <a:schemeClr val="accent2">
                    <a:lumMod val="60000"/>
                    <a:lumOff val="40000"/>
                  </a:schemeClr>
                </a:solidFill>
                <a:latin typeface="標楷體" pitchFamily="65" charset="-120"/>
                <a:ea typeface="標楷體" pitchFamily="65" charset="-120"/>
              </a:rPr>
              <a:t>https://r-forge.r-project.org/R/?group_id=1054</a:t>
            </a:r>
            <a:endParaRPr lang="zh-TW" altLang="en-US" dirty="0">
              <a:solidFill>
                <a:schemeClr val="accent2">
                  <a:lumMod val="60000"/>
                  <a:lumOff val="40000"/>
                </a:schemeClr>
              </a:solidFill>
              <a:latin typeface="標楷體" pitchFamily="65" charset="-120"/>
              <a:ea typeface="標楷體" pitchFamily="65" charset="-120"/>
            </a:endParaRPr>
          </a:p>
        </p:txBody>
      </p:sp>
      <p:pic>
        <p:nvPicPr>
          <p:cNvPr id="2050" name="Picture 2" descr="C:\Users\user\Desktop\R final_project\4.jpg"/>
          <p:cNvPicPr>
            <a:picLocks noChangeAspect="1" noChangeArrowheads="1"/>
          </p:cNvPicPr>
          <p:nvPr/>
        </p:nvPicPr>
        <p:blipFill>
          <a:blip r:embed="rId2" cstate="print"/>
          <a:srcRect/>
          <a:stretch>
            <a:fillRect/>
          </a:stretch>
        </p:blipFill>
        <p:spPr bwMode="auto">
          <a:xfrm>
            <a:off x="179512" y="3717032"/>
            <a:ext cx="5256584" cy="2847553"/>
          </a:xfrm>
          <a:prstGeom prst="rect">
            <a:avLst/>
          </a:prstGeom>
          <a:noFill/>
        </p:spPr>
      </p:pic>
      <p:pic>
        <p:nvPicPr>
          <p:cNvPr id="2051" name="Picture 3" descr="C:\Users\user\Desktop\R final_project\5.jpg"/>
          <p:cNvPicPr>
            <a:picLocks noChangeAspect="1" noChangeArrowheads="1"/>
          </p:cNvPicPr>
          <p:nvPr/>
        </p:nvPicPr>
        <p:blipFill>
          <a:blip r:embed="rId3" cstate="print"/>
          <a:srcRect/>
          <a:stretch>
            <a:fillRect/>
          </a:stretch>
        </p:blipFill>
        <p:spPr bwMode="auto">
          <a:xfrm>
            <a:off x="5800725" y="3717032"/>
            <a:ext cx="3343275" cy="28194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轉成向量</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3" name="圖片 2" descr="快照-34.jpg"/>
          <p:cNvPicPr>
            <a:picLocks noChangeAspect="1"/>
          </p:cNvPicPr>
          <p:nvPr/>
        </p:nvPicPr>
        <p:blipFill>
          <a:blip r:embed="rId2" cstate="print"/>
          <a:stretch>
            <a:fillRect/>
          </a:stretch>
        </p:blipFill>
        <p:spPr>
          <a:xfrm>
            <a:off x="0" y="1844824"/>
            <a:ext cx="9144000" cy="3156599"/>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去除中斷詞</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3" name="圖片 2" descr="快照-36.jpg"/>
          <p:cNvPicPr>
            <a:picLocks noChangeAspect="1"/>
          </p:cNvPicPr>
          <p:nvPr/>
        </p:nvPicPr>
        <p:blipFill>
          <a:blip r:embed="rId2" cstate="print"/>
          <a:stretch>
            <a:fillRect/>
          </a:stretch>
        </p:blipFill>
        <p:spPr>
          <a:xfrm>
            <a:off x="0" y="2348880"/>
            <a:ext cx="9144000" cy="88687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轉</a:t>
            </a:r>
            <a:r>
              <a:rPr lang="zh-TW" altLang="en-US" sz="4400" dirty="0" smtClean="0">
                <a:solidFill>
                  <a:schemeClr val="accent2">
                    <a:lumMod val="60000"/>
                    <a:lumOff val="40000"/>
                  </a:schemeClr>
                </a:solidFill>
                <a:latin typeface="標楷體" pitchFamily="65" charset="-120"/>
                <a:ea typeface="標楷體" pitchFamily="65" charset="-120"/>
              </a:rPr>
              <a:t>成矩陣</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3" name="圖片 2" descr="快照-37.jpg"/>
          <p:cNvPicPr>
            <a:picLocks noChangeAspect="1"/>
          </p:cNvPicPr>
          <p:nvPr/>
        </p:nvPicPr>
        <p:blipFill>
          <a:blip r:embed="rId2" cstate="print"/>
          <a:stretch>
            <a:fillRect/>
          </a:stretch>
        </p:blipFill>
        <p:spPr>
          <a:xfrm>
            <a:off x="0" y="1196752"/>
            <a:ext cx="9144000" cy="699139"/>
          </a:xfrm>
          <a:prstGeom prst="rect">
            <a:avLst/>
          </a:prstGeom>
        </p:spPr>
      </p:pic>
      <p:pic>
        <p:nvPicPr>
          <p:cNvPr id="4" name="圖片 3" descr="快照-35.jpg"/>
          <p:cNvPicPr>
            <a:picLocks noChangeAspect="1"/>
          </p:cNvPicPr>
          <p:nvPr/>
        </p:nvPicPr>
        <p:blipFill>
          <a:blip r:embed="rId3" cstate="print"/>
          <a:stretch>
            <a:fillRect/>
          </a:stretch>
        </p:blipFill>
        <p:spPr>
          <a:xfrm>
            <a:off x="-1" y="2276872"/>
            <a:ext cx="6850319" cy="1800200"/>
          </a:xfrm>
          <a:prstGeom prst="rect">
            <a:avLst/>
          </a:prstGeom>
        </p:spPr>
      </p:pic>
      <p:sp>
        <p:nvSpPr>
          <p:cNvPr id="5" name="文字方塊 4"/>
          <p:cNvSpPr txBox="1"/>
          <p:nvPr/>
        </p:nvSpPr>
        <p:spPr>
          <a:xfrm>
            <a:off x="0" y="4365104"/>
            <a:ext cx="9144000" cy="1015663"/>
          </a:xfrm>
          <a:prstGeom prst="rect">
            <a:avLst/>
          </a:prstGeom>
          <a:noFill/>
        </p:spPr>
        <p:txBody>
          <a:bodyPr wrap="square" rtlCol="0">
            <a:spAutoFit/>
          </a:bodyPr>
          <a:lstStyle/>
          <a:p>
            <a:r>
              <a:rPr lang="zh-TW" altLang="en-US" sz="2000" dirty="0" smtClean="0">
                <a:solidFill>
                  <a:schemeClr val="accent2">
                    <a:lumMod val="60000"/>
                    <a:lumOff val="40000"/>
                  </a:schemeClr>
                </a:solidFill>
                <a:latin typeface="標楷體" pitchFamily="65" charset="-120"/>
                <a:ea typeface="標楷體" pitchFamily="65" charset="-120"/>
              </a:rPr>
              <a:t>由當中可知</a:t>
            </a:r>
            <a:r>
              <a:rPr lang="zh-TW" altLang="en-US" sz="2000" dirty="0" smtClean="0">
                <a:solidFill>
                  <a:schemeClr val="accent2">
                    <a:lumMod val="60000"/>
                    <a:lumOff val="40000"/>
                  </a:schemeClr>
                </a:solidFill>
                <a:latin typeface="標楷體" pitchFamily="65" charset="-120"/>
                <a:ea typeface="標楷體" pitchFamily="65" charset="-120"/>
              </a:rPr>
              <a:t> </a:t>
            </a:r>
            <a:r>
              <a:rPr lang="zh-TW" altLang="en-US" sz="2000" dirty="0" smtClean="0">
                <a:solidFill>
                  <a:schemeClr val="accent2">
                    <a:lumMod val="60000"/>
                    <a:lumOff val="40000"/>
                  </a:schemeClr>
                </a:solidFill>
                <a:latin typeface="標楷體" pitchFamily="65" charset="-120"/>
                <a:ea typeface="標楷體" pitchFamily="65" charset="-120"/>
              </a:rPr>
              <a:t>轉成矩陣後有</a:t>
            </a:r>
            <a:r>
              <a:rPr lang="en-US" altLang="zh-TW" sz="2000" dirty="0" smtClean="0">
                <a:solidFill>
                  <a:schemeClr val="accent2">
                    <a:lumMod val="60000"/>
                    <a:lumOff val="40000"/>
                  </a:schemeClr>
                </a:solidFill>
                <a:latin typeface="標楷體" pitchFamily="65" charset="-120"/>
                <a:ea typeface="標楷體" pitchFamily="65" charset="-120"/>
              </a:rPr>
              <a:t>152</a:t>
            </a:r>
            <a:r>
              <a:rPr lang="zh-TW" altLang="en-US" sz="2000" dirty="0" smtClean="0">
                <a:solidFill>
                  <a:schemeClr val="accent2">
                    <a:lumMod val="60000"/>
                    <a:lumOff val="40000"/>
                  </a:schemeClr>
                </a:solidFill>
                <a:latin typeface="標楷體" pitchFamily="65" charset="-120"/>
                <a:ea typeface="標楷體" pitchFamily="65" charset="-120"/>
              </a:rPr>
              <a:t>行</a:t>
            </a:r>
            <a:r>
              <a:rPr lang="en-US" altLang="zh-TW" sz="2000" dirty="0" smtClean="0">
                <a:solidFill>
                  <a:schemeClr val="accent2">
                    <a:lumMod val="60000"/>
                    <a:lumOff val="40000"/>
                  </a:schemeClr>
                </a:solidFill>
                <a:latin typeface="標楷體" pitchFamily="65" charset="-120"/>
                <a:ea typeface="標楷體" pitchFamily="65" charset="-120"/>
              </a:rPr>
              <a:t>3</a:t>
            </a:r>
            <a:r>
              <a:rPr lang="zh-TW" altLang="en-US" sz="2000" dirty="0" smtClean="0">
                <a:solidFill>
                  <a:schemeClr val="accent2">
                    <a:lumMod val="60000"/>
                    <a:lumOff val="40000"/>
                  </a:schemeClr>
                </a:solidFill>
                <a:latin typeface="標楷體" pitchFamily="65" charset="-120"/>
                <a:ea typeface="標楷體" pitchFamily="65" charset="-120"/>
              </a:rPr>
              <a:t>列</a:t>
            </a:r>
            <a:r>
              <a:rPr lang="en-US" altLang="zh-TW" sz="2000" dirty="0" smtClean="0">
                <a:solidFill>
                  <a:schemeClr val="accent2">
                    <a:lumMod val="60000"/>
                    <a:lumOff val="40000"/>
                  </a:schemeClr>
                </a:solidFill>
                <a:latin typeface="標楷體" pitchFamily="65" charset="-120"/>
                <a:ea typeface="標楷體" pitchFamily="65" charset="-120"/>
              </a:rPr>
              <a:t/>
            </a:r>
            <a:br>
              <a:rPr lang="en-US" altLang="zh-TW" sz="2000" dirty="0" smtClean="0">
                <a:solidFill>
                  <a:schemeClr val="accent2">
                    <a:lumMod val="60000"/>
                    <a:lumOff val="40000"/>
                  </a:schemeClr>
                </a:solidFill>
                <a:latin typeface="標楷體" pitchFamily="65" charset="-120"/>
                <a:ea typeface="標楷體" pitchFamily="65" charset="-120"/>
              </a:rPr>
            </a:br>
            <a:r>
              <a:rPr lang="zh-TW" altLang="en-US" sz="2000" dirty="0" smtClean="0">
                <a:solidFill>
                  <a:schemeClr val="accent2">
                    <a:lumMod val="60000"/>
                    <a:lumOff val="40000"/>
                  </a:schemeClr>
                </a:solidFill>
                <a:latin typeface="標楷體" pitchFamily="65" charset="-120"/>
                <a:ea typeface="標楷體" pitchFamily="65" charset="-120"/>
              </a:rPr>
              <a:t>矩陣中非</a:t>
            </a:r>
            <a:r>
              <a:rPr lang="en-US" altLang="zh-TW" sz="2000" dirty="0" smtClean="0">
                <a:solidFill>
                  <a:schemeClr val="accent2">
                    <a:lumMod val="60000"/>
                    <a:lumOff val="40000"/>
                  </a:schemeClr>
                </a:solidFill>
                <a:latin typeface="標楷體" pitchFamily="65" charset="-120"/>
                <a:ea typeface="標楷體" pitchFamily="65" charset="-120"/>
              </a:rPr>
              <a:t>0</a:t>
            </a:r>
            <a:r>
              <a:rPr lang="zh-TW" altLang="en-US" sz="2000" dirty="0" smtClean="0">
                <a:solidFill>
                  <a:schemeClr val="accent2">
                    <a:lumMod val="60000"/>
                    <a:lumOff val="40000"/>
                  </a:schemeClr>
                </a:solidFill>
                <a:latin typeface="標楷體" pitchFamily="65" charset="-120"/>
                <a:ea typeface="標楷體" pitchFamily="65" charset="-120"/>
              </a:rPr>
              <a:t>元素有</a:t>
            </a:r>
            <a:r>
              <a:rPr lang="en-US" altLang="zh-TW" sz="2000" dirty="0" smtClean="0">
                <a:solidFill>
                  <a:schemeClr val="accent2">
                    <a:lumMod val="60000"/>
                    <a:lumOff val="40000"/>
                  </a:schemeClr>
                </a:solidFill>
                <a:latin typeface="標楷體" pitchFamily="65" charset="-120"/>
                <a:ea typeface="標楷體" pitchFamily="65" charset="-120"/>
              </a:rPr>
              <a:t>153</a:t>
            </a:r>
            <a:r>
              <a:rPr lang="zh-TW" altLang="en-US" sz="2000" dirty="0" smtClean="0">
                <a:solidFill>
                  <a:schemeClr val="accent2">
                    <a:lumMod val="60000"/>
                    <a:lumOff val="40000"/>
                  </a:schemeClr>
                </a:solidFill>
                <a:latin typeface="標楷體" pitchFamily="65" charset="-120"/>
                <a:ea typeface="標楷體" pitchFamily="65" charset="-120"/>
              </a:rPr>
              <a:t>個 </a:t>
            </a:r>
            <a:r>
              <a:rPr lang="en-US" altLang="zh-TW" sz="2000" dirty="0" smtClean="0">
                <a:solidFill>
                  <a:schemeClr val="accent2">
                    <a:lumMod val="60000"/>
                    <a:lumOff val="40000"/>
                  </a:schemeClr>
                </a:solidFill>
                <a:latin typeface="標楷體" pitchFamily="65" charset="-120"/>
                <a:ea typeface="標楷體" pitchFamily="65" charset="-120"/>
              </a:rPr>
              <a:t>0</a:t>
            </a:r>
            <a:r>
              <a:rPr lang="zh-TW" altLang="en-US" sz="2000" dirty="0" smtClean="0">
                <a:solidFill>
                  <a:schemeClr val="accent2">
                    <a:lumMod val="60000"/>
                    <a:lumOff val="40000"/>
                  </a:schemeClr>
                </a:solidFill>
                <a:latin typeface="標楷體" pitchFamily="65" charset="-120"/>
                <a:ea typeface="標楷體" pitchFamily="65" charset="-120"/>
              </a:rPr>
              <a:t>元素有</a:t>
            </a:r>
            <a:r>
              <a:rPr lang="en-US" altLang="zh-TW" sz="2000" dirty="0" smtClean="0">
                <a:solidFill>
                  <a:schemeClr val="accent2">
                    <a:lumMod val="60000"/>
                    <a:lumOff val="40000"/>
                  </a:schemeClr>
                </a:solidFill>
                <a:latin typeface="標楷體" pitchFamily="65" charset="-120"/>
                <a:ea typeface="標楷體" pitchFamily="65" charset="-120"/>
              </a:rPr>
              <a:t>303</a:t>
            </a:r>
            <a:r>
              <a:rPr lang="zh-TW" altLang="en-US" sz="2000" dirty="0" smtClean="0">
                <a:solidFill>
                  <a:schemeClr val="accent2">
                    <a:lumMod val="60000"/>
                    <a:lumOff val="40000"/>
                  </a:schemeClr>
                </a:solidFill>
                <a:latin typeface="標楷體" pitchFamily="65" charset="-120"/>
                <a:ea typeface="標楷體" pitchFamily="65" charset="-120"/>
              </a:rPr>
              <a:t>個</a:t>
            </a:r>
            <a:endParaRPr lang="en-US" altLang="zh-TW" sz="2000" dirty="0" smtClean="0">
              <a:solidFill>
                <a:schemeClr val="accent2">
                  <a:lumMod val="60000"/>
                  <a:lumOff val="40000"/>
                </a:schemeClr>
              </a:solidFill>
              <a:latin typeface="標楷體" pitchFamily="65" charset="-120"/>
              <a:ea typeface="標楷體" pitchFamily="65" charset="-120"/>
            </a:endParaRPr>
          </a:p>
          <a:p>
            <a:r>
              <a:rPr lang="en-US" altLang="zh-TW" sz="2000" dirty="0" err="1" smtClean="0">
                <a:solidFill>
                  <a:schemeClr val="accent2">
                    <a:lumMod val="60000"/>
                    <a:lumOff val="40000"/>
                  </a:schemeClr>
                </a:solidFill>
                <a:latin typeface="標楷體" pitchFamily="65" charset="-120"/>
                <a:ea typeface="標楷體" pitchFamily="65" charset="-120"/>
              </a:rPr>
              <a:t>Sparsity</a:t>
            </a:r>
            <a:r>
              <a:rPr lang="zh-TW" altLang="en-US" sz="2000" dirty="0" smtClean="0">
                <a:solidFill>
                  <a:schemeClr val="accent2">
                    <a:lumMod val="60000"/>
                    <a:lumOff val="40000"/>
                  </a:schemeClr>
                </a:solidFill>
                <a:latin typeface="標楷體" pitchFamily="65" charset="-120"/>
                <a:ea typeface="標楷體" pitchFamily="65" charset="-120"/>
              </a:rPr>
              <a:t>為稀疏程度 </a:t>
            </a:r>
            <a:r>
              <a:rPr lang="en-US" altLang="zh-TW" sz="2000" dirty="0" smtClean="0">
                <a:solidFill>
                  <a:schemeClr val="accent2">
                    <a:lumMod val="60000"/>
                    <a:lumOff val="40000"/>
                  </a:schemeClr>
                </a:solidFill>
                <a:latin typeface="標楷體" pitchFamily="65" charset="-120"/>
                <a:ea typeface="標楷體" pitchFamily="65" charset="-120"/>
              </a:rPr>
              <a:t>66%</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製作詞頻並繪製詞雲</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3" name="圖片 2" descr="快照-38.jpg"/>
          <p:cNvPicPr>
            <a:picLocks noChangeAspect="1"/>
          </p:cNvPicPr>
          <p:nvPr/>
        </p:nvPicPr>
        <p:blipFill>
          <a:blip r:embed="rId2" cstate="print"/>
          <a:stretch>
            <a:fillRect/>
          </a:stretch>
        </p:blipFill>
        <p:spPr>
          <a:xfrm>
            <a:off x="1187624" y="1124744"/>
            <a:ext cx="6477000" cy="1028700"/>
          </a:xfrm>
          <a:prstGeom prst="rect">
            <a:avLst/>
          </a:prstGeom>
        </p:spPr>
      </p:pic>
      <p:sp>
        <p:nvSpPr>
          <p:cNvPr id="4" name="文字方塊 3"/>
          <p:cNvSpPr txBox="1"/>
          <p:nvPr/>
        </p:nvSpPr>
        <p:spPr>
          <a:xfrm>
            <a:off x="1835696" y="2492896"/>
            <a:ext cx="1296144" cy="584775"/>
          </a:xfrm>
          <a:prstGeom prst="rect">
            <a:avLst/>
          </a:prstGeom>
          <a:noFill/>
        </p:spPr>
        <p:txBody>
          <a:bodyPr wrap="square" rtlCol="0">
            <a:spAutoFit/>
          </a:bodyPr>
          <a:lstStyle/>
          <a:p>
            <a:r>
              <a:rPr lang="zh-TW" altLang="en-US" sz="3200" dirty="0" smtClean="0">
                <a:solidFill>
                  <a:schemeClr val="accent2">
                    <a:lumMod val="60000"/>
                    <a:lumOff val="40000"/>
                  </a:schemeClr>
                </a:solidFill>
                <a:latin typeface="標楷體" pitchFamily="65" charset="-120"/>
                <a:ea typeface="標楷體" pitchFamily="65" charset="-120"/>
              </a:rPr>
              <a:t>詞頻</a:t>
            </a:r>
            <a:r>
              <a:rPr lang="en-US" altLang="zh-TW" sz="3200" dirty="0" smtClean="0">
                <a:solidFill>
                  <a:schemeClr val="accent2">
                    <a:lumMod val="60000"/>
                    <a:lumOff val="40000"/>
                  </a:schemeClr>
                </a:solidFill>
                <a:latin typeface="標楷體" pitchFamily="65" charset="-120"/>
                <a:ea typeface="標楷體" pitchFamily="65" charset="-120"/>
              </a:rPr>
              <a:t>:</a:t>
            </a:r>
            <a:endParaRPr lang="zh-TW" altLang="en-US" sz="3200" dirty="0">
              <a:solidFill>
                <a:schemeClr val="accent2">
                  <a:lumMod val="60000"/>
                  <a:lumOff val="40000"/>
                </a:schemeClr>
              </a:solidFill>
              <a:latin typeface="標楷體" pitchFamily="65" charset="-120"/>
              <a:ea typeface="標楷體" pitchFamily="65" charset="-120"/>
            </a:endParaRPr>
          </a:p>
        </p:txBody>
      </p:sp>
      <p:pic>
        <p:nvPicPr>
          <p:cNvPr id="15362" name="Picture 2" descr="C:\Users\user\Desktop\R final_project\快照-39.jpg"/>
          <p:cNvPicPr>
            <a:picLocks noChangeAspect="1" noChangeArrowheads="1"/>
          </p:cNvPicPr>
          <p:nvPr/>
        </p:nvPicPr>
        <p:blipFill>
          <a:blip r:embed="rId3" cstate="print"/>
          <a:srcRect/>
          <a:stretch>
            <a:fillRect/>
          </a:stretch>
        </p:blipFill>
        <p:spPr bwMode="auto">
          <a:xfrm>
            <a:off x="3851920" y="2492896"/>
            <a:ext cx="1876425" cy="414908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結果</a:t>
            </a:r>
            <a:r>
              <a:rPr lang="zh-TW" altLang="en-US" sz="4400" dirty="0" smtClean="0">
                <a:solidFill>
                  <a:schemeClr val="accent2">
                    <a:lumMod val="60000"/>
                    <a:lumOff val="40000"/>
                  </a:schemeClr>
                </a:solidFill>
                <a:latin typeface="標楷體" pitchFamily="65" charset="-120"/>
                <a:ea typeface="標楷體" pitchFamily="65" charset="-120"/>
              </a:rPr>
              <a:t> </a:t>
            </a:r>
            <a:r>
              <a:rPr lang="en-US" altLang="zh-TW" sz="4400" dirty="0" smtClean="0">
                <a:solidFill>
                  <a:schemeClr val="accent2">
                    <a:lumMod val="60000"/>
                    <a:lumOff val="40000"/>
                  </a:schemeClr>
                </a:solidFill>
                <a:latin typeface="標楷體" pitchFamily="65" charset="-120"/>
                <a:ea typeface="標楷體" pitchFamily="65" charset="-120"/>
              </a:rPr>
              <a:t>5</a:t>
            </a:r>
            <a:r>
              <a:rPr lang="zh-TW" altLang="en-US" sz="4400" dirty="0" smtClean="0">
                <a:solidFill>
                  <a:schemeClr val="accent2">
                    <a:lumMod val="60000"/>
                    <a:lumOff val="40000"/>
                  </a:schemeClr>
                </a:solidFill>
                <a:latin typeface="標楷體" pitchFamily="65" charset="-120"/>
                <a:ea typeface="標楷體" pitchFamily="65" charset="-120"/>
              </a:rPr>
              <a:t>月</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4" name="圖片 3" descr="new_5月.jpeg"/>
          <p:cNvPicPr>
            <a:picLocks noChangeAspect="1"/>
          </p:cNvPicPr>
          <p:nvPr/>
        </p:nvPicPr>
        <p:blipFill>
          <a:blip r:embed="rId2" cstate="print"/>
          <a:stretch>
            <a:fillRect/>
          </a:stretch>
        </p:blipFill>
        <p:spPr>
          <a:xfrm>
            <a:off x="1331640" y="836711"/>
            <a:ext cx="6408712" cy="5678077"/>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結果 </a:t>
            </a:r>
            <a:r>
              <a:rPr lang="en-US" altLang="zh-TW" sz="4400" dirty="0" smtClean="0">
                <a:solidFill>
                  <a:schemeClr val="accent2">
                    <a:lumMod val="60000"/>
                    <a:lumOff val="40000"/>
                  </a:schemeClr>
                </a:solidFill>
                <a:latin typeface="標楷體" pitchFamily="65" charset="-120"/>
                <a:ea typeface="標楷體" pitchFamily="65" charset="-120"/>
              </a:rPr>
              <a:t>4</a:t>
            </a:r>
            <a:r>
              <a:rPr lang="zh-TW" altLang="en-US" sz="4400" dirty="0" smtClean="0">
                <a:solidFill>
                  <a:schemeClr val="accent2">
                    <a:lumMod val="60000"/>
                    <a:lumOff val="40000"/>
                  </a:schemeClr>
                </a:solidFill>
                <a:latin typeface="標楷體" pitchFamily="65" charset="-120"/>
                <a:ea typeface="標楷體" pitchFamily="65" charset="-120"/>
              </a:rPr>
              <a:t>月</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3" name="圖片 2" descr="4月.jpeg"/>
          <p:cNvPicPr>
            <a:picLocks noChangeAspect="1"/>
          </p:cNvPicPr>
          <p:nvPr/>
        </p:nvPicPr>
        <p:blipFill>
          <a:blip r:embed="rId2" cstate="print"/>
          <a:stretch>
            <a:fillRect/>
          </a:stretch>
        </p:blipFill>
        <p:spPr>
          <a:xfrm>
            <a:off x="1475656" y="980728"/>
            <a:ext cx="5848350" cy="51816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結果 工作版 </a:t>
            </a:r>
            <a:r>
              <a:rPr lang="en-US" altLang="zh-TW" sz="4400" dirty="0" smtClean="0">
                <a:solidFill>
                  <a:schemeClr val="accent2">
                    <a:lumMod val="60000"/>
                    <a:lumOff val="40000"/>
                  </a:schemeClr>
                </a:solidFill>
                <a:latin typeface="標楷體" pitchFamily="65" charset="-120"/>
                <a:ea typeface="標楷體" pitchFamily="65" charset="-120"/>
              </a:rPr>
              <a:t>1</a:t>
            </a:r>
            <a:r>
              <a:rPr lang="zh-TW" altLang="en-US" sz="4400" dirty="0" smtClean="0">
                <a:solidFill>
                  <a:schemeClr val="accent2">
                    <a:lumMod val="60000"/>
                    <a:lumOff val="40000"/>
                  </a:schemeClr>
                </a:solidFill>
                <a:latin typeface="標楷體" pitchFamily="65" charset="-120"/>
                <a:ea typeface="標楷體" pitchFamily="65" charset="-120"/>
              </a:rPr>
              <a:t>月</a:t>
            </a:r>
            <a:r>
              <a:rPr lang="en-US" altLang="zh-TW" sz="4400" dirty="0" smtClean="0">
                <a:solidFill>
                  <a:schemeClr val="accent2">
                    <a:lumMod val="60000"/>
                    <a:lumOff val="40000"/>
                  </a:schemeClr>
                </a:solidFill>
                <a:latin typeface="標楷體" pitchFamily="65" charset="-120"/>
                <a:ea typeface="標楷體" pitchFamily="65" charset="-120"/>
              </a:rPr>
              <a:t>~</a:t>
            </a:r>
            <a:r>
              <a:rPr lang="zh-TW" altLang="en-US" sz="4400" dirty="0" smtClean="0">
                <a:solidFill>
                  <a:schemeClr val="accent2">
                    <a:lumMod val="60000"/>
                    <a:lumOff val="40000"/>
                  </a:schemeClr>
                </a:solidFill>
                <a:latin typeface="標楷體" pitchFamily="65" charset="-120"/>
                <a:ea typeface="標楷體" pitchFamily="65" charset="-120"/>
              </a:rPr>
              <a:t>現在</a:t>
            </a:r>
            <a:endParaRPr lang="zh-TW" altLang="en-US" sz="4400" dirty="0">
              <a:solidFill>
                <a:schemeClr val="accent2">
                  <a:lumMod val="60000"/>
                  <a:lumOff val="40000"/>
                </a:schemeClr>
              </a:solidFill>
              <a:latin typeface="標楷體" pitchFamily="65" charset="-120"/>
              <a:ea typeface="標楷體" pitchFamily="65" charset="-120"/>
            </a:endParaRPr>
          </a:p>
        </p:txBody>
      </p:sp>
      <p:pic>
        <p:nvPicPr>
          <p:cNvPr id="3" name="圖片 2" descr="work.jpeg"/>
          <p:cNvPicPr>
            <a:picLocks noChangeAspect="1"/>
          </p:cNvPicPr>
          <p:nvPr/>
        </p:nvPicPr>
        <p:blipFill>
          <a:blip r:embed="rId2" cstate="print"/>
          <a:stretch>
            <a:fillRect/>
          </a:stretch>
        </p:blipFill>
        <p:spPr>
          <a:xfrm>
            <a:off x="1331640" y="797131"/>
            <a:ext cx="6840760" cy="606086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0"/>
            <a:ext cx="9144000" cy="769441"/>
          </a:xfrm>
          <a:prstGeom prst="rect">
            <a:avLst/>
          </a:prstGeom>
          <a:noFill/>
        </p:spPr>
        <p:txBody>
          <a:bodyPr wrap="square" rtlCol="0">
            <a:spAutoFit/>
          </a:bodyPr>
          <a:lstStyle/>
          <a:p>
            <a:pPr algn="ctr"/>
            <a:r>
              <a:rPr lang="zh-TW" altLang="en-US" sz="4400" dirty="0" smtClean="0">
                <a:solidFill>
                  <a:schemeClr val="accent2">
                    <a:lumMod val="60000"/>
                    <a:lumOff val="40000"/>
                  </a:schemeClr>
                </a:solidFill>
                <a:latin typeface="標楷體" pitchFamily="65" charset="-120"/>
                <a:ea typeface="標楷體" pitchFamily="65" charset="-120"/>
              </a:rPr>
              <a:t>心得</a:t>
            </a:r>
            <a:endParaRPr lang="zh-TW" altLang="en-US" sz="4400" dirty="0">
              <a:solidFill>
                <a:schemeClr val="accent2">
                  <a:lumMod val="60000"/>
                  <a:lumOff val="40000"/>
                </a:schemeClr>
              </a:solidFill>
              <a:latin typeface="標楷體" pitchFamily="65" charset="-120"/>
              <a:ea typeface="標楷體" pitchFamily="65" charset="-120"/>
            </a:endParaRPr>
          </a:p>
        </p:txBody>
      </p:sp>
      <p:sp>
        <p:nvSpPr>
          <p:cNvPr id="4" name="文字方塊 3"/>
          <p:cNvSpPr txBox="1"/>
          <p:nvPr/>
        </p:nvSpPr>
        <p:spPr>
          <a:xfrm>
            <a:off x="0" y="1484784"/>
            <a:ext cx="9144000" cy="4401205"/>
          </a:xfrm>
          <a:prstGeom prst="rect">
            <a:avLst/>
          </a:prstGeom>
          <a:noFill/>
        </p:spPr>
        <p:txBody>
          <a:bodyPr wrap="square" rtlCol="0">
            <a:spAutoFit/>
          </a:bodyPr>
          <a:lstStyle/>
          <a:p>
            <a:r>
              <a:rPr lang="zh-TW" altLang="en-US" sz="2000" dirty="0" smtClean="0">
                <a:solidFill>
                  <a:schemeClr val="accent2">
                    <a:lumMod val="60000"/>
                    <a:lumOff val="40000"/>
                  </a:schemeClr>
                </a:solidFill>
                <a:latin typeface="標楷體" pitchFamily="65" charset="-120"/>
                <a:ea typeface="標楷體" pitchFamily="65" charset="-120"/>
              </a:rPr>
              <a:t> </a:t>
            </a:r>
            <a:r>
              <a:rPr lang="zh-TW" altLang="en-US" sz="2000" dirty="0" smtClean="0">
                <a:solidFill>
                  <a:schemeClr val="accent2">
                    <a:lumMod val="60000"/>
                    <a:lumOff val="40000"/>
                  </a:schemeClr>
                </a:solidFill>
                <a:latin typeface="標楷體" pitchFamily="65" charset="-120"/>
                <a:ea typeface="標楷體" pitchFamily="65" charset="-120"/>
              </a:rPr>
              <a:t> 這次的期末專題就是我當初選</a:t>
            </a:r>
            <a:r>
              <a:rPr lang="en-US" altLang="zh-TW" sz="2000" dirty="0" smtClean="0">
                <a:solidFill>
                  <a:schemeClr val="accent2">
                    <a:lumMod val="60000"/>
                    <a:lumOff val="40000"/>
                  </a:schemeClr>
                </a:solidFill>
                <a:latin typeface="標楷體" pitchFamily="65" charset="-120"/>
                <a:ea typeface="標楷體" pitchFamily="65" charset="-120"/>
              </a:rPr>
              <a:t>R</a:t>
            </a:r>
            <a:r>
              <a:rPr lang="zh-TW" altLang="en-US" sz="2000" dirty="0" smtClean="0">
                <a:solidFill>
                  <a:schemeClr val="accent2">
                    <a:lumMod val="60000"/>
                    <a:lumOff val="40000"/>
                  </a:schemeClr>
                </a:solidFill>
                <a:latin typeface="標楷體" pitchFamily="65" charset="-120"/>
                <a:ea typeface="標楷體" pitchFamily="65" charset="-120"/>
              </a:rPr>
              <a:t>語言這門課的原因，因為之前看到有人做過類似的事情就覺得蠻酷的，但沒有學過</a:t>
            </a:r>
            <a:r>
              <a:rPr lang="en-US" altLang="zh-TW" sz="2000" dirty="0" smtClean="0">
                <a:solidFill>
                  <a:schemeClr val="accent2">
                    <a:lumMod val="60000"/>
                    <a:lumOff val="40000"/>
                  </a:schemeClr>
                </a:solidFill>
                <a:latin typeface="標楷體" pitchFamily="65" charset="-120"/>
                <a:ea typeface="標楷體" pitchFamily="65" charset="-120"/>
              </a:rPr>
              <a:t>R</a:t>
            </a:r>
            <a:r>
              <a:rPr lang="zh-TW" altLang="en-US" sz="2000" dirty="0" smtClean="0">
                <a:solidFill>
                  <a:schemeClr val="accent2">
                    <a:lumMod val="60000"/>
                    <a:lumOff val="40000"/>
                  </a:schemeClr>
                </a:solidFill>
                <a:latin typeface="標楷體" pitchFamily="65" charset="-120"/>
                <a:ea typeface="標楷體" pitchFamily="65" charset="-120"/>
              </a:rPr>
              <a:t>語言所以不知道該怎麼做，後來看到吳老師有開這門課就選了，也把這當作是期末專題的內容。</a:t>
            </a:r>
            <a:endParaRPr lang="en-US" altLang="zh-TW" sz="2000" dirty="0" smtClean="0">
              <a:solidFill>
                <a:schemeClr val="accent2">
                  <a:lumMod val="60000"/>
                  <a:lumOff val="40000"/>
                </a:schemeClr>
              </a:solidFill>
              <a:latin typeface="標楷體" pitchFamily="65" charset="-120"/>
              <a:ea typeface="標楷體" pitchFamily="65" charset="-120"/>
            </a:endParaRPr>
          </a:p>
          <a:p>
            <a:r>
              <a:rPr lang="zh-TW" altLang="en-US" sz="2000" dirty="0" smtClean="0">
                <a:solidFill>
                  <a:schemeClr val="accent2">
                    <a:lumMod val="60000"/>
                    <a:lumOff val="40000"/>
                  </a:schemeClr>
                </a:solidFill>
                <a:latin typeface="標楷體" pitchFamily="65" charset="-120"/>
                <a:ea typeface="標楷體" pitchFamily="65" charset="-120"/>
              </a:rPr>
              <a:t>剛起步的時候遇到很多編碼跟因為版本上的問題很多套件以前跟現在的用法不一樣，所以在看一些別人的教學文時常常會遇到問題，這邊建議大家沒事不要隨變更新</a:t>
            </a:r>
            <a:r>
              <a:rPr lang="en-US" altLang="zh-TW" sz="2000" dirty="0" smtClean="0">
                <a:solidFill>
                  <a:schemeClr val="accent2">
                    <a:lumMod val="60000"/>
                    <a:lumOff val="40000"/>
                  </a:schemeClr>
                </a:solidFill>
                <a:latin typeface="標楷體" pitchFamily="65" charset="-120"/>
                <a:ea typeface="標楷體" pitchFamily="65" charset="-120"/>
              </a:rPr>
              <a:t>R</a:t>
            </a:r>
            <a:r>
              <a:rPr lang="zh-TW" altLang="en-US" sz="2000" dirty="0" smtClean="0">
                <a:solidFill>
                  <a:schemeClr val="accent2">
                    <a:lumMod val="60000"/>
                    <a:lumOff val="40000"/>
                  </a:schemeClr>
                </a:solidFill>
                <a:latin typeface="標楷體" pitchFamily="65" charset="-120"/>
                <a:ea typeface="標楷體" pitchFamily="65" charset="-120"/>
              </a:rPr>
              <a:t>的版本。</a:t>
            </a:r>
            <a:endParaRPr lang="en-US" altLang="zh-TW" sz="2000" dirty="0" smtClean="0">
              <a:solidFill>
                <a:schemeClr val="accent2">
                  <a:lumMod val="60000"/>
                  <a:lumOff val="40000"/>
                </a:schemeClr>
              </a:solidFill>
              <a:latin typeface="標楷體" pitchFamily="65" charset="-120"/>
              <a:ea typeface="標楷體" pitchFamily="65" charset="-120"/>
            </a:endParaRPr>
          </a:p>
          <a:p>
            <a:r>
              <a:rPr lang="zh-TW" altLang="en-US" sz="2000" dirty="0" smtClean="0">
                <a:solidFill>
                  <a:schemeClr val="accent2">
                    <a:lumMod val="60000"/>
                    <a:lumOff val="40000"/>
                  </a:schemeClr>
                </a:solidFill>
                <a:latin typeface="標楷體" pitchFamily="65" charset="-120"/>
                <a:ea typeface="標楷體" pitchFamily="65" charset="-120"/>
              </a:rPr>
              <a:t>  最後</a:t>
            </a:r>
            <a:r>
              <a:rPr lang="zh-TW" altLang="en-US" sz="2000" dirty="0" smtClean="0">
                <a:solidFill>
                  <a:schemeClr val="accent2">
                    <a:lumMod val="60000"/>
                    <a:lumOff val="40000"/>
                  </a:schemeClr>
                </a:solidFill>
                <a:latin typeface="標楷體" pitchFamily="65" charset="-120"/>
                <a:ea typeface="標楷體" pitchFamily="65" charset="-120"/>
              </a:rPr>
              <a:t>的</a:t>
            </a:r>
            <a:r>
              <a:rPr lang="zh-TW" altLang="en-US" sz="2000" dirty="0" smtClean="0">
                <a:solidFill>
                  <a:schemeClr val="accent2">
                    <a:lumMod val="60000"/>
                    <a:lumOff val="40000"/>
                  </a:schemeClr>
                </a:solidFill>
                <a:latin typeface="標楷體" pitchFamily="65" charset="-120"/>
                <a:ea typeface="標楷體" pitchFamily="65" charset="-120"/>
              </a:rPr>
              <a:t>結果跟預期的不太一樣，原因是因為電腦不認識一些比較特別的詞，本來是想要做出能夠看到大家這個月在討論什麼東西，像是陳星、狼師之類的，但是如果不另外把這些詞放到斷詞包裡面去就直接做分詞，那麼分出來的詞就不會是我想要的結果，這點是我在想該如何改進的地方，可能要做個人工智能讓他自己學習詞彙</a:t>
            </a:r>
            <a:r>
              <a:rPr lang="en-US" altLang="zh-TW" sz="2000" dirty="0" smtClean="0">
                <a:solidFill>
                  <a:schemeClr val="accent2">
                    <a:lumMod val="60000"/>
                    <a:lumOff val="40000"/>
                  </a:schemeClr>
                </a:solidFill>
                <a:latin typeface="標楷體" pitchFamily="65" charset="-120"/>
                <a:ea typeface="標楷體" pitchFamily="65" charset="-120"/>
              </a:rPr>
              <a:t>^^</a:t>
            </a:r>
            <a:r>
              <a:rPr lang="zh-TW" altLang="en-US" sz="2000" dirty="0" smtClean="0">
                <a:solidFill>
                  <a:schemeClr val="accent2">
                    <a:lumMod val="60000"/>
                    <a:lumOff val="40000"/>
                  </a:schemeClr>
                </a:solidFill>
                <a:latin typeface="標楷體" pitchFamily="65" charset="-120"/>
                <a:ea typeface="標楷體" pitchFamily="65" charset="-120"/>
              </a:rPr>
              <a:t>，另外還有遇到就是記憶體空間上的問題，因為八卦版的文章實在是很多，以五月來說如果不做篩選結果會有</a:t>
            </a:r>
            <a:r>
              <a:rPr lang="en-US" altLang="zh-TW" sz="2000" dirty="0" smtClean="0">
                <a:solidFill>
                  <a:schemeClr val="accent2">
                    <a:lumMod val="60000"/>
                    <a:lumOff val="40000"/>
                  </a:schemeClr>
                </a:solidFill>
                <a:latin typeface="標楷體" pitchFamily="65" charset="-120"/>
                <a:ea typeface="標楷體" pitchFamily="65" charset="-120"/>
              </a:rPr>
              <a:t>81040</a:t>
            </a:r>
            <a:r>
              <a:rPr lang="zh-TW" altLang="en-US" sz="2000" dirty="0" smtClean="0">
                <a:solidFill>
                  <a:schemeClr val="accent2">
                    <a:lumMod val="60000"/>
                    <a:lumOff val="40000"/>
                  </a:schemeClr>
                </a:solidFill>
                <a:latin typeface="標楷體" pitchFamily="65" charset="-120"/>
                <a:ea typeface="標楷體" pitchFamily="65" charset="-120"/>
              </a:rPr>
              <a:t>筆資料，經過篩選後也有</a:t>
            </a:r>
            <a:r>
              <a:rPr lang="en-US" altLang="zh-TW" sz="2000" dirty="0" smtClean="0">
                <a:solidFill>
                  <a:schemeClr val="accent2">
                    <a:lumMod val="60000"/>
                    <a:lumOff val="40000"/>
                  </a:schemeClr>
                </a:solidFill>
                <a:latin typeface="標楷體" pitchFamily="65" charset="-120"/>
                <a:ea typeface="標楷體" pitchFamily="65" charset="-120"/>
              </a:rPr>
              <a:t>3</a:t>
            </a:r>
            <a:r>
              <a:rPr lang="zh-TW" altLang="en-US" sz="2000" dirty="0" smtClean="0">
                <a:solidFill>
                  <a:schemeClr val="accent2">
                    <a:lumMod val="60000"/>
                    <a:lumOff val="40000"/>
                  </a:schemeClr>
                </a:solidFill>
                <a:latin typeface="標楷體" pitchFamily="65" charset="-120"/>
                <a:ea typeface="標楷體" pitchFamily="65" charset="-120"/>
              </a:rPr>
              <a:t>千多筆資料，這在爬得過程中會很吃記憶體空間，這讓我想到這次</a:t>
            </a:r>
            <a:r>
              <a:rPr lang="en-US" altLang="zh-TW" sz="2000" dirty="0" smtClean="0">
                <a:solidFill>
                  <a:schemeClr val="accent2">
                    <a:lumMod val="60000"/>
                    <a:lumOff val="40000"/>
                  </a:schemeClr>
                </a:solidFill>
                <a:latin typeface="標楷體" pitchFamily="65" charset="-120"/>
                <a:ea typeface="標楷體" pitchFamily="65" charset="-120"/>
              </a:rPr>
              <a:t>DS</a:t>
            </a:r>
            <a:r>
              <a:rPr lang="zh-TW" altLang="en-US" sz="2000" dirty="0" smtClean="0">
                <a:solidFill>
                  <a:schemeClr val="accent2">
                    <a:lumMod val="60000"/>
                    <a:lumOff val="40000"/>
                  </a:schemeClr>
                </a:solidFill>
                <a:latin typeface="標楷體" pitchFamily="65" charset="-120"/>
                <a:ea typeface="標楷體" pitchFamily="65" charset="-120"/>
              </a:rPr>
              <a:t>的題目，外部排序法，可能就是爬一筆就輸出一筆，而不是全部爬完再輸出。</a:t>
            </a:r>
            <a:endParaRPr lang="en-US" altLang="zh-TW" sz="2000" dirty="0" smtClean="0">
              <a:solidFill>
                <a:schemeClr val="accent2">
                  <a:lumMod val="60000"/>
                  <a:lumOff val="40000"/>
                </a:schemeClr>
              </a:solidFill>
              <a:latin typeface="標楷體" pitchFamily="65" charset="-120"/>
              <a:ea typeface="標楷體" pitchFamily="65" charset="-12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1052736"/>
            <a:ext cx="9144000" cy="707886"/>
          </a:xfrm>
          <a:prstGeom prst="rect">
            <a:avLst/>
          </a:prstGeom>
          <a:noFill/>
        </p:spPr>
        <p:txBody>
          <a:bodyPr wrap="square" rtlCol="0">
            <a:spAutoFit/>
          </a:bodyPr>
          <a:lstStyle/>
          <a:p>
            <a:r>
              <a:rPr lang="en-US" altLang="zh-TW" sz="2000" b="1" dirty="0" err="1" smtClean="0">
                <a:solidFill>
                  <a:schemeClr val="accent2">
                    <a:lumMod val="60000"/>
                    <a:lumOff val="40000"/>
                  </a:schemeClr>
                </a:solidFill>
                <a:latin typeface="標楷體" pitchFamily="65" charset="-120"/>
                <a:ea typeface="標楷體" pitchFamily="65" charset="-120"/>
              </a:rPr>
              <a:t>rJava</a:t>
            </a:r>
            <a:r>
              <a:rPr lang="zh-TW" altLang="en-US" sz="2000" b="1" dirty="0" smtClean="0">
                <a:solidFill>
                  <a:schemeClr val="accent2">
                    <a:lumMod val="60000"/>
                    <a:lumOff val="40000"/>
                  </a:schemeClr>
                </a:solidFill>
                <a:latin typeface="標楷體" pitchFamily="65" charset="-120"/>
                <a:ea typeface="標楷體" pitchFamily="65" charset="-120"/>
              </a:rPr>
              <a:t>包是比較麻煩的一個套件</a:t>
            </a:r>
            <a:endParaRPr lang="en-US" altLang="zh-TW" sz="2000" b="1" dirty="0" smtClean="0">
              <a:solidFill>
                <a:schemeClr val="accent2">
                  <a:lumMod val="60000"/>
                  <a:lumOff val="40000"/>
                </a:schemeClr>
              </a:solidFill>
              <a:latin typeface="標楷體" pitchFamily="65" charset="-120"/>
              <a:ea typeface="標楷體" pitchFamily="65" charset="-120"/>
            </a:endParaRPr>
          </a:p>
          <a:p>
            <a:r>
              <a:rPr lang="zh-TW" altLang="en-US" sz="2000" b="1" dirty="0" smtClean="0">
                <a:solidFill>
                  <a:schemeClr val="accent2">
                    <a:lumMod val="60000"/>
                    <a:lumOff val="40000"/>
                  </a:schemeClr>
                </a:solidFill>
                <a:latin typeface="標楷體" pitchFamily="65" charset="-120"/>
                <a:ea typeface="標楷體" pitchFamily="65" charset="-120"/>
              </a:rPr>
              <a:t>本來是</a:t>
            </a:r>
            <a:r>
              <a:rPr lang="zh-TW" altLang="en-US" sz="2000" b="1" dirty="0" smtClean="0">
                <a:solidFill>
                  <a:schemeClr val="accent2">
                    <a:lumMod val="60000"/>
                    <a:lumOff val="40000"/>
                  </a:schemeClr>
                </a:solidFill>
                <a:latin typeface="標楷體" pitchFamily="65" charset="-120"/>
                <a:ea typeface="標楷體" pitchFamily="65" charset="-120"/>
              </a:rPr>
              <a:t>可以通過</a:t>
            </a:r>
            <a:r>
              <a:rPr lang="en-US" altLang="zh-TW" sz="2000" dirty="0" err="1" smtClean="0">
                <a:solidFill>
                  <a:schemeClr val="accent2">
                    <a:lumMod val="60000"/>
                    <a:lumOff val="40000"/>
                  </a:schemeClr>
                </a:solidFill>
                <a:latin typeface="標楷體" pitchFamily="65" charset="-120"/>
                <a:ea typeface="標楷體" pitchFamily="65" charset="-120"/>
              </a:rPr>
              <a:t>install.packages</a:t>
            </a:r>
            <a:r>
              <a:rPr lang="en-US" altLang="zh-TW" sz="2000" dirty="0" smtClean="0">
                <a:solidFill>
                  <a:schemeClr val="accent2">
                    <a:lumMod val="60000"/>
                    <a:lumOff val="40000"/>
                  </a:schemeClr>
                </a:solidFill>
                <a:latin typeface="標楷體" pitchFamily="65" charset="-120"/>
                <a:ea typeface="標楷體" pitchFamily="65" charset="-120"/>
              </a:rPr>
              <a:t>(“</a:t>
            </a:r>
            <a:r>
              <a:rPr lang="en-US" altLang="zh-TW" sz="2000" dirty="0" err="1" smtClean="0">
                <a:solidFill>
                  <a:schemeClr val="accent2">
                    <a:lumMod val="60000"/>
                    <a:lumOff val="40000"/>
                  </a:schemeClr>
                </a:solidFill>
                <a:latin typeface="標楷體" pitchFamily="65" charset="-120"/>
                <a:ea typeface="標楷體" pitchFamily="65" charset="-120"/>
              </a:rPr>
              <a:t>rJava</a:t>
            </a:r>
            <a:r>
              <a:rPr lang="en-US" altLang="zh-TW" sz="2000" dirty="0" smtClean="0">
                <a:solidFill>
                  <a:schemeClr val="accent2">
                    <a:lumMod val="60000"/>
                    <a:lumOff val="40000"/>
                  </a:schemeClr>
                </a:solidFill>
                <a:latin typeface="標楷體" pitchFamily="65" charset="-120"/>
                <a:ea typeface="標楷體" pitchFamily="65" charset="-120"/>
              </a:rPr>
              <a:t>”)</a:t>
            </a:r>
            <a:r>
              <a:rPr lang="zh-TW" altLang="en-US" sz="2000" dirty="0" smtClean="0">
                <a:solidFill>
                  <a:schemeClr val="accent2">
                    <a:lumMod val="60000"/>
                    <a:lumOff val="40000"/>
                  </a:schemeClr>
                </a:solidFill>
                <a:latin typeface="標楷體" pitchFamily="65" charset="-120"/>
                <a:ea typeface="標楷體" pitchFamily="65" charset="-120"/>
              </a:rPr>
              <a:t>下載</a:t>
            </a:r>
            <a:r>
              <a:rPr lang="zh-TW" altLang="en-US" sz="2000" b="1" dirty="0" smtClean="0">
                <a:solidFill>
                  <a:schemeClr val="accent2">
                    <a:lumMod val="60000"/>
                    <a:lumOff val="40000"/>
                  </a:schemeClr>
                </a:solidFill>
                <a:latin typeface="標楷體" pitchFamily="65" charset="-120"/>
                <a:ea typeface="標楷體" pitchFamily="65" charset="-120"/>
              </a:rPr>
              <a:t> 但是會出現以下的錯誤</a:t>
            </a:r>
            <a:endParaRPr lang="en-US" altLang="zh-TW" sz="2000" dirty="0" smtClean="0">
              <a:solidFill>
                <a:schemeClr val="accent2">
                  <a:lumMod val="60000"/>
                  <a:lumOff val="40000"/>
                </a:schemeClr>
              </a:solidFill>
              <a:latin typeface="標楷體" pitchFamily="65" charset="-120"/>
              <a:ea typeface="標楷體" pitchFamily="65" charset="-120"/>
            </a:endParaRPr>
          </a:p>
        </p:txBody>
      </p:sp>
      <p:sp>
        <p:nvSpPr>
          <p:cNvPr id="4" name="文字方塊 3"/>
          <p:cNvSpPr txBox="1"/>
          <p:nvPr/>
        </p:nvSpPr>
        <p:spPr>
          <a:xfrm>
            <a:off x="0" y="188640"/>
            <a:ext cx="9144000" cy="707886"/>
          </a:xfrm>
          <a:prstGeom prst="rect">
            <a:avLst/>
          </a:prstGeom>
          <a:noFill/>
        </p:spPr>
        <p:txBody>
          <a:bodyPr wrap="square" rtlCol="0">
            <a:spAutoFit/>
          </a:bodyPr>
          <a:lstStyle/>
          <a:p>
            <a:pPr algn="ctr"/>
            <a:r>
              <a:rPr lang="zh-TW" altLang="en-US" sz="4000" dirty="0" smtClean="0">
                <a:solidFill>
                  <a:schemeClr val="accent2">
                    <a:lumMod val="60000"/>
                    <a:lumOff val="40000"/>
                  </a:schemeClr>
                </a:solidFill>
                <a:latin typeface="標楷體" pitchFamily="65" charset="-120"/>
                <a:ea typeface="標楷體" pitchFamily="65" charset="-120"/>
              </a:rPr>
              <a:t>主要套件介紹</a:t>
            </a:r>
            <a:endParaRPr lang="zh-TW" altLang="en-US" sz="4000" dirty="0">
              <a:solidFill>
                <a:schemeClr val="accent2">
                  <a:lumMod val="60000"/>
                  <a:lumOff val="40000"/>
                </a:schemeClr>
              </a:solidFill>
              <a:latin typeface="標楷體" pitchFamily="65" charset="-120"/>
              <a:ea typeface="標楷體" pitchFamily="65" charset="-120"/>
            </a:endParaRPr>
          </a:p>
        </p:txBody>
      </p:sp>
      <p:pic>
        <p:nvPicPr>
          <p:cNvPr id="3074" name="Picture 2" descr="C:\Users\user\Desktop\R final_project\快照-6.jpg"/>
          <p:cNvPicPr>
            <a:picLocks noChangeAspect="1" noChangeArrowheads="1"/>
          </p:cNvPicPr>
          <p:nvPr/>
        </p:nvPicPr>
        <p:blipFill>
          <a:blip r:embed="rId2" cstate="print"/>
          <a:srcRect/>
          <a:stretch>
            <a:fillRect/>
          </a:stretch>
        </p:blipFill>
        <p:spPr bwMode="auto">
          <a:xfrm>
            <a:off x="179512" y="2204864"/>
            <a:ext cx="4457701" cy="1533525"/>
          </a:xfrm>
          <a:prstGeom prst="rect">
            <a:avLst/>
          </a:prstGeom>
          <a:noFill/>
        </p:spPr>
      </p:pic>
      <p:sp>
        <p:nvSpPr>
          <p:cNvPr id="7" name="文字方塊 6"/>
          <p:cNvSpPr txBox="1"/>
          <p:nvPr/>
        </p:nvSpPr>
        <p:spPr>
          <a:xfrm>
            <a:off x="0" y="4077072"/>
            <a:ext cx="9144000" cy="1200329"/>
          </a:xfrm>
          <a:prstGeom prst="rect">
            <a:avLst/>
          </a:prstGeom>
          <a:noFill/>
        </p:spPr>
        <p:txBody>
          <a:bodyPr wrap="square" rtlCol="0">
            <a:spAutoFit/>
          </a:bodyPr>
          <a:lstStyle/>
          <a:p>
            <a:r>
              <a:rPr lang="zh-TW" altLang="en-US" sz="2400" dirty="0" smtClean="0">
                <a:solidFill>
                  <a:schemeClr val="accent2">
                    <a:lumMod val="60000"/>
                    <a:lumOff val="40000"/>
                  </a:schemeClr>
                </a:solidFill>
                <a:latin typeface="標楷體" pitchFamily="65" charset="-120"/>
                <a:ea typeface="標楷體" pitchFamily="65" charset="-120"/>
              </a:rPr>
              <a:t>要先從官網下載</a:t>
            </a:r>
            <a:r>
              <a:rPr lang="en-US" altLang="zh-TW" sz="2400" dirty="0" smtClean="0">
                <a:solidFill>
                  <a:schemeClr val="accent2">
                    <a:lumMod val="60000"/>
                    <a:lumOff val="40000"/>
                  </a:schemeClr>
                </a:solidFill>
                <a:latin typeface="標楷體" pitchFamily="65" charset="-120"/>
                <a:ea typeface="標楷體" pitchFamily="65" charset="-120"/>
              </a:rPr>
              <a:t>java</a:t>
            </a:r>
            <a:r>
              <a:rPr lang="zh-TW" altLang="en-US" sz="2400" dirty="0" smtClean="0">
                <a:solidFill>
                  <a:schemeClr val="accent2">
                    <a:lumMod val="60000"/>
                    <a:lumOff val="40000"/>
                  </a:schemeClr>
                </a:solidFill>
                <a:latin typeface="標楷體" pitchFamily="65" charset="-120"/>
                <a:ea typeface="標楷體" pitchFamily="65" charset="-120"/>
              </a:rPr>
              <a:t>：</a:t>
            </a:r>
            <a:r>
              <a:rPr lang="en-US" altLang="zh-TW" sz="2400" dirty="0" smtClean="0">
                <a:solidFill>
                  <a:schemeClr val="accent2">
                    <a:lumMod val="60000"/>
                    <a:lumOff val="40000"/>
                  </a:schemeClr>
                </a:solidFill>
                <a:latin typeface="標楷體" pitchFamily="65" charset="-120"/>
                <a:ea typeface="標楷體" pitchFamily="65" charset="-120"/>
                <a:hlinkClick r:id="rId3"/>
              </a:rPr>
              <a:t>http://</a:t>
            </a:r>
            <a:r>
              <a:rPr lang="en-US" altLang="zh-TW" sz="2400" dirty="0" smtClean="0">
                <a:solidFill>
                  <a:schemeClr val="accent2">
                    <a:lumMod val="60000"/>
                    <a:lumOff val="40000"/>
                  </a:schemeClr>
                </a:solidFill>
                <a:latin typeface="標楷體" pitchFamily="65" charset="-120"/>
                <a:ea typeface="標楷體" pitchFamily="65" charset="-120"/>
                <a:hlinkClick r:id="rId3"/>
              </a:rPr>
              <a:t>www.</a:t>
            </a:r>
            <a:r>
              <a:rPr lang="en-US" altLang="zh-TW" sz="2400" b="1" dirty="0" smtClean="0">
                <a:solidFill>
                  <a:schemeClr val="accent2">
                    <a:lumMod val="60000"/>
                    <a:lumOff val="40000"/>
                  </a:schemeClr>
                </a:solidFill>
                <a:latin typeface="標楷體" pitchFamily="65" charset="-120"/>
                <a:ea typeface="標楷體" pitchFamily="65" charset="-120"/>
                <a:hlinkClick r:id="rId3"/>
              </a:rPr>
              <a:t>Java</a:t>
            </a:r>
            <a:r>
              <a:rPr lang="en-US" altLang="zh-TW" sz="2400" dirty="0" smtClean="0">
                <a:solidFill>
                  <a:schemeClr val="accent2">
                    <a:lumMod val="60000"/>
                    <a:lumOff val="40000"/>
                  </a:schemeClr>
                </a:solidFill>
                <a:latin typeface="標楷體" pitchFamily="65" charset="-120"/>
                <a:ea typeface="標楷體" pitchFamily="65" charset="-120"/>
                <a:hlinkClick r:id="rId3"/>
              </a:rPr>
              <a:t>.com/zh_CN/</a:t>
            </a:r>
            <a:endParaRPr lang="en-US" altLang="zh-TW" sz="2400" dirty="0" smtClean="0">
              <a:solidFill>
                <a:schemeClr val="accent2">
                  <a:lumMod val="60000"/>
                  <a:lumOff val="40000"/>
                </a:schemeClr>
              </a:solidFill>
              <a:latin typeface="標楷體" pitchFamily="65" charset="-120"/>
              <a:ea typeface="標楷體" pitchFamily="65" charset="-120"/>
            </a:endParaRPr>
          </a:p>
          <a:p>
            <a:r>
              <a:rPr lang="zh-TW" altLang="en-US" sz="2400" dirty="0" smtClean="0">
                <a:solidFill>
                  <a:schemeClr val="accent2">
                    <a:lumMod val="60000"/>
                    <a:lumOff val="40000"/>
                  </a:schemeClr>
                </a:solidFill>
                <a:latin typeface="標楷體" pitchFamily="65" charset="-120"/>
                <a:ea typeface="標楷體" pitchFamily="65" charset="-120"/>
              </a:rPr>
              <a:t>及</a:t>
            </a:r>
            <a:r>
              <a:rPr lang="zh-TW" altLang="en-US" sz="2400" dirty="0" smtClean="0">
                <a:solidFill>
                  <a:schemeClr val="accent2">
                    <a:lumMod val="60000"/>
                    <a:lumOff val="40000"/>
                  </a:schemeClr>
                </a:solidFill>
                <a:latin typeface="標楷體" pitchFamily="65" charset="-120"/>
                <a:ea typeface="標楷體" pitchFamily="65" charset="-120"/>
              </a:rPr>
              <a:t>下載</a:t>
            </a:r>
            <a:r>
              <a:rPr lang="en-US" altLang="zh-CN" sz="2400" dirty="0" smtClean="0">
                <a:solidFill>
                  <a:schemeClr val="accent2">
                    <a:lumMod val="60000"/>
                    <a:lumOff val="40000"/>
                  </a:schemeClr>
                </a:solidFill>
                <a:latin typeface="標楷體" pitchFamily="65" charset="-120"/>
                <a:ea typeface="標楷體" pitchFamily="65" charset="-120"/>
              </a:rPr>
              <a:t>Java</a:t>
            </a:r>
            <a:r>
              <a:rPr lang="zh-TW" altLang="en-US" sz="2400" dirty="0" smtClean="0">
                <a:solidFill>
                  <a:schemeClr val="accent2">
                    <a:lumMod val="60000"/>
                    <a:lumOff val="40000"/>
                  </a:schemeClr>
                </a:solidFill>
                <a:latin typeface="標楷體" pitchFamily="65" charset="-120"/>
                <a:ea typeface="標楷體" pitchFamily="65" charset="-120"/>
              </a:rPr>
              <a:t>環境</a:t>
            </a:r>
            <a:r>
              <a:rPr lang="en-US" altLang="zh-TW" sz="2400" dirty="0" smtClean="0">
                <a:solidFill>
                  <a:schemeClr val="accent2">
                    <a:lumMod val="60000"/>
                    <a:lumOff val="40000"/>
                  </a:schemeClr>
                </a:solidFill>
                <a:latin typeface="標楷體" pitchFamily="65" charset="-120"/>
                <a:ea typeface="標楷體" pitchFamily="65" charset="-120"/>
              </a:rPr>
              <a:t>--</a:t>
            </a:r>
            <a:r>
              <a:rPr lang="en-US" altLang="zh-CN" sz="2400" dirty="0" smtClean="0">
                <a:solidFill>
                  <a:schemeClr val="accent2">
                    <a:lumMod val="60000"/>
                    <a:lumOff val="40000"/>
                  </a:schemeClr>
                </a:solidFill>
                <a:latin typeface="標楷體" pitchFamily="65" charset="-120"/>
                <a:ea typeface="標楷體" pitchFamily="65" charset="-120"/>
              </a:rPr>
              <a:t>JDK </a:t>
            </a:r>
            <a:r>
              <a:rPr lang="en-US" altLang="zh-CN" sz="2400" dirty="0" smtClean="0">
                <a:solidFill>
                  <a:schemeClr val="accent2">
                    <a:lumMod val="60000"/>
                    <a:lumOff val="40000"/>
                  </a:schemeClr>
                </a:solidFill>
                <a:latin typeface="標楷體" pitchFamily="65" charset="-120"/>
                <a:ea typeface="標楷體" pitchFamily="65" charset="-120"/>
              </a:rPr>
              <a:t>1.7 </a:t>
            </a:r>
            <a:r>
              <a:rPr lang="zh-CN" altLang="en-US" sz="2400" dirty="0" smtClean="0">
                <a:solidFill>
                  <a:schemeClr val="accent2">
                    <a:lumMod val="60000"/>
                    <a:lumOff val="40000"/>
                  </a:schemeClr>
                </a:solidFill>
                <a:latin typeface="標楷體" pitchFamily="65" charset="-120"/>
                <a:ea typeface="標楷體" pitchFamily="65" charset="-120"/>
              </a:rPr>
              <a:t>安装</a:t>
            </a:r>
            <a:r>
              <a:rPr lang="zh-CN" altLang="en-US" sz="2400" dirty="0" smtClean="0">
                <a:solidFill>
                  <a:schemeClr val="accent2">
                    <a:lumMod val="60000"/>
                    <a:lumOff val="40000"/>
                  </a:schemeClr>
                </a:solidFill>
                <a:latin typeface="標楷體" pitchFamily="65" charset="-120"/>
                <a:ea typeface="標楷體" pitchFamily="65" charset="-120"/>
              </a:rPr>
              <a:t>包</a:t>
            </a:r>
            <a:endParaRPr lang="en-US" altLang="zh-CN" sz="2400" dirty="0" smtClean="0">
              <a:solidFill>
                <a:schemeClr val="accent2">
                  <a:lumMod val="60000"/>
                  <a:lumOff val="40000"/>
                </a:schemeClr>
              </a:solidFill>
              <a:latin typeface="標楷體" pitchFamily="65" charset="-120"/>
              <a:ea typeface="標楷體" pitchFamily="65" charset="-120"/>
            </a:endParaRPr>
          </a:p>
          <a:p>
            <a:r>
              <a:rPr lang="zh-TW" altLang="en-US" sz="2400" dirty="0" smtClean="0">
                <a:solidFill>
                  <a:schemeClr val="accent2">
                    <a:lumMod val="60000"/>
                    <a:lumOff val="40000"/>
                  </a:schemeClr>
                </a:solidFill>
                <a:latin typeface="標楷體" pitchFamily="65" charset="-120"/>
                <a:ea typeface="標楷體" pitchFamily="65" charset="-120"/>
              </a:rPr>
              <a:t>之後就可以</a:t>
            </a:r>
            <a:r>
              <a:rPr lang="zh-TW" altLang="en-US" sz="2400" dirty="0" smtClean="0">
                <a:solidFill>
                  <a:schemeClr val="accent2">
                    <a:lumMod val="60000"/>
                    <a:lumOff val="40000"/>
                  </a:schemeClr>
                </a:solidFill>
                <a:latin typeface="標楷體" pitchFamily="65" charset="-120"/>
                <a:ea typeface="標楷體" pitchFamily="65" charset="-120"/>
              </a:rPr>
              <a:t>直接</a:t>
            </a:r>
            <a:r>
              <a:rPr lang="en-US" altLang="zh-TW" sz="2400" dirty="0" smtClean="0">
                <a:solidFill>
                  <a:schemeClr val="accent2">
                    <a:lumMod val="60000"/>
                    <a:lumOff val="40000"/>
                  </a:schemeClr>
                </a:solidFill>
                <a:latin typeface="標楷體" pitchFamily="65" charset="-120"/>
                <a:ea typeface="標楷體" pitchFamily="65" charset="-120"/>
              </a:rPr>
              <a:t>library</a:t>
            </a:r>
            <a:r>
              <a:rPr lang="zh-TW" altLang="en-US" sz="2400" dirty="0" smtClean="0">
                <a:solidFill>
                  <a:schemeClr val="accent2">
                    <a:lumMod val="60000"/>
                    <a:lumOff val="40000"/>
                  </a:schemeClr>
                </a:solidFill>
                <a:latin typeface="標楷體" pitchFamily="65" charset="-120"/>
                <a:ea typeface="標楷體" pitchFamily="65" charset="-120"/>
              </a:rPr>
              <a:t>了</a:t>
            </a:r>
            <a:endParaRPr lang="en-US" altLang="zh-TW" sz="2400" dirty="0" smtClean="0">
              <a:solidFill>
                <a:schemeClr val="accent2">
                  <a:lumMod val="60000"/>
                  <a:lumOff val="40000"/>
                </a:schemeClr>
              </a:solidFill>
              <a:latin typeface="標楷體" pitchFamily="65" charset="-120"/>
              <a:ea typeface="標楷體" pitchFamily="65" charset="-12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188640"/>
            <a:ext cx="9144000" cy="707886"/>
          </a:xfrm>
          <a:prstGeom prst="rect">
            <a:avLst/>
          </a:prstGeom>
          <a:noFill/>
        </p:spPr>
        <p:txBody>
          <a:bodyPr wrap="square" rtlCol="0">
            <a:spAutoFit/>
          </a:bodyPr>
          <a:lstStyle/>
          <a:p>
            <a:pPr algn="ctr"/>
            <a:r>
              <a:rPr lang="zh-TW" altLang="en-US" sz="4000" dirty="0" smtClean="0">
                <a:solidFill>
                  <a:schemeClr val="accent2">
                    <a:lumMod val="60000"/>
                    <a:lumOff val="40000"/>
                  </a:schemeClr>
                </a:solidFill>
                <a:latin typeface="標楷體" pitchFamily="65" charset="-120"/>
                <a:ea typeface="標楷體" pitchFamily="65" charset="-120"/>
              </a:rPr>
              <a:t>次要</a:t>
            </a:r>
            <a:r>
              <a:rPr lang="zh-TW" altLang="en-US" sz="4000" dirty="0" smtClean="0">
                <a:solidFill>
                  <a:schemeClr val="accent2">
                    <a:lumMod val="60000"/>
                    <a:lumOff val="40000"/>
                  </a:schemeClr>
                </a:solidFill>
                <a:latin typeface="標楷體" pitchFamily="65" charset="-120"/>
                <a:ea typeface="標楷體" pitchFamily="65" charset="-120"/>
              </a:rPr>
              <a:t>套件介紹</a:t>
            </a:r>
            <a:endParaRPr lang="zh-TW" altLang="en-US" sz="4000" dirty="0">
              <a:solidFill>
                <a:schemeClr val="accent2">
                  <a:lumMod val="60000"/>
                  <a:lumOff val="40000"/>
                </a:schemeClr>
              </a:solidFill>
              <a:latin typeface="標楷體" pitchFamily="65" charset="-120"/>
              <a:ea typeface="標楷體" pitchFamily="65" charset="-120"/>
            </a:endParaRPr>
          </a:p>
        </p:txBody>
      </p:sp>
      <p:sp>
        <p:nvSpPr>
          <p:cNvPr id="3" name="文字方塊 2"/>
          <p:cNvSpPr txBox="1"/>
          <p:nvPr/>
        </p:nvSpPr>
        <p:spPr>
          <a:xfrm>
            <a:off x="0" y="1124745"/>
            <a:ext cx="9144000" cy="1200329"/>
          </a:xfrm>
          <a:prstGeom prst="rect">
            <a:avLst/>
          </a:prstGeom>
          <a:noFill/>
        </p:spPr>
        <p:txBody>
          <a:bodyPr wrap="square" rtlCol="0">
            <a:spAutoFit/>
          </a:bodyPr>
          <a:lstStyle/>
          <a:p>
            <a:r>
              <a:rPr lang="en-US" altLang="zh-TW" dirty="0" err="1" smtClean="0">
                <a:solidFill>
                  <a:schemeClr val="accent2">
                    <a:lumMod val="60000"/>
                    <a:lumOff val="40000"/>
                  </a:schemeClr>
                </a:solidFill>
                <a:latin typeface="標楷體" pitchFamily="65" charset="-120"/>
                <a:ea typeface="標楷體" pitchFamily="65" charset="-120"/>
              </a:rPr>
              <a:t>Httr</a:t>
            </a:r>
            <a:r>
              <a:rPr lang="en-US" altLang="zh-TW" dirty="0" smtClean="0">
                <a:solidFill>
                  <a:schemeClr val="accent2">
                    <a:lumMod val="60000"/>
                    <a:lumOff val="40000"/>
                  </a:schemeClr>
                </a:solidFill>
                <a:latin typeface="標楷體" pitchFamily="65" charset="-120"/>
                <a:ea typeface="標楷體" pitchFamily="65" charset="-120"/>
              </a:rPr>
              <a:t>-GET()</a:t>
            </a:r>
            <a:r>
              <a:rPr lang="zh-TW" altLang="en-US" dirty="0" smtClean="0">
                <a:solidFill>
                  <a:schemeClr val="accent2">
                    <a:lumMod val="60000"/>
                    <a:lumOff val="40000"/>
                  </a:schemeClr>
                </a:solidFill>
                <a:latin typeface="標楷體" pitchFamily="65" charset="-120"/>
                <a:ea typeface="標楷體" pitchFamily="65" charset="-120"/>
              </a:rPr>
              <a:t>抓取</a:t>
            </a:r>
            <a:r>
              <a:rPr lang="en-US" altLang="zh-TW" dirty="0" smtClean="0">
                <a:solidFill>
                  <a:schemeClr val="accent2">
                    <a:lumMod val="60000"/>
                    <a:lumOff val="40000"/>
                  </a:schemeClr>
                </a:solidFill>
                <a:latin typeface="標楷體" pitchFamily="65" charset="-120"/>
                <a:ea typeface="標楷體" pitchFamily="65" charset="-120"/>
              </a:rPr>
              <a:t>html</a:t>
            </a:r>
            <a:r>
              <a:rPr lang="zh-TW" altLang="en-US" dirty="0" smtClean="0">
                <a:solidFill>
                  <a:schemeClr val="accent2">
                    <a:lumMod val="60000"/>
                    <a:lumOff val="40000"/>
                  </a:schemeClr>
                </a:solidFill>
                <a:latin typeface="標楷體" pitchFamily="65" charset="-120"/>
                <a:ea typeface="標楷體" pitchFamily="65" charset="-120"/>
              </a:rPr>
              <a:t>網頁</a:t>
            </a:r>
            <a:endParaRPr lang="en-US" altLang="zh-TW" dirty="0" smtClean="0">
              <a:solidFill>
                <a:schemeClr val="accent2">
                  <a:lumMod val="60000"/>
                  <a:lumOff val="40000"/>
                </a:schemeClr>
              </a:solidFill>
              <a:latin typeface="標楷體" pitchFamily="65" charset="-120"/>
              <a:ea typeface="標楷體" pitchFamily="65" charset="-120"/>
            </a:endParaRPr>
          </a:p>
          <a:p>
            <a:r>
              <a:rPr lang="en-US" altLang="zh-TW" dirty="0" smtClean="0">
                <a:solidFill>
                  <a:schemeClr val="accent2">
                    <a:lumMod val="60000"/>
                    <a:lumOff val="40000"/>
                  </a:schemeClr>
                </a:solidFill>
                <a:latin typeface="標楷體" pitchFamily="65" charset="-120"/>
                <a:ea typeface="標楷體" pitchFamily="65" charset="-120"/>
              </a:rPr>
              <a:t>XML-</a:t>
            </a:r>
            <a:r>
              <a:rPr lang="en-US" altLang="zh-TW" dirty="0" err="1" smtClean="0">
                <a:solidFill>
                  <a:schemeClr val="accent2">
                    <a:lumMod val="60000"/>
                    <a:lumOff val="40000"/>
                  </a:schemeClr>
                </a:solidFill>
                <a:latin typeface="標楷體" pitchFamily="65" charset="-120"/>
                <a:ea typeface="標楷體" pitchFamily="65" charset="-120"/>
              </a:rPr>
              <a:t>htmlParse</a:t>
            </a:r>
            <a:r>
              <a:rPr lang="en-US" altLang="zh-TW" dirty="0" smtClean="0">
                <a:solidFill>
                  <a:schemeClr val="accent2">
                    <a:lumMod val="60000"/>
                    <a:lumOff val="40000"/>
                  </a:schemeClr>
                </a:solidFill>
                <a:latin typeface="標楷體" pitchFamily="65" charset="-120"/>
                <a:ea typeface="標楷體" pitchFamily="65" charset="-120"/>
              </a:rPr>
              <a:t>()</a:t>
            </a:r>
            <a:r>
              <a:rPr lang="zh-TW" altLang="en-US" dirty="0" smtClean="0">
                <a:solidFill>
                  <a:schemeClr val="accent2">
                    <a:lumMod val="60000"/>
                    <a:lumOff val="40000"/>
                  </a:schemeClr>
                </a:solidFill>
                <a:latin typeface="標楷體" pitchFamily="65" charset="-120"/>
                <a:ea typeface="標楷體" pitchFamily="65" charset="-120"/>
              </a:rPr>
              <a:t>把</a:t>
            </a:r>
            <a:r>
              <a:rPr lang="en-US" altLang="zh-TW" dirty="0" smtClean="0">
                <a:solidFill>
                  <a:schemeClr val="accent2">
                    <a:lumMod val="60000"/>
                    <a:lumOff val="40000"/>
                  </a:schemeClr>
                </a:solidFill>
                <a:latin typeface="標楷體" pitchFamily="65" charset="-120"/>
                <a:ea typeface="標楷體" pitchFamily="65" charset="-120"/>
              </a:rPr>
              <a:t>html</a:t>
            </a:r>
            <a:r>
              <a:rPr lang="zh-TW" altLang="en-US" dirty="0" smtClean="0">
                <a:solidFill>
                  <a:schemeClr val="accent2">
                    <a:lumMod val="60000"/>
                    <a:lumOff val="40000"/>
                  </a:schemeClr>
                </a:solidFill>
                <a:latin typeface="標楷體" pitchFamily="65" charset="-120"/>
                <a:ea typeface="標楷體" pitchFamily="65" charset="-120"/>
              </a:rPr>
              <a:t>分析完之後建成</a:t>
            </a:r>
            <a:r>
              <a:rPr lang="zh-TW" altLang="en-US" dirty="0" smtClean="0">
                <a:solidFill>
                  <a:schemeClr val="accent2">
                    <a:lumMod val="60000"/>
                    <a:lumOff val="40000"/>
                  </a:schemeClr>
                </a:solidFill>
                <a:latin typeface="標楷體" pitchFamily="65" charset="-120"/>
                <a:ea typeface="標楷體" pitchFamily="65" charset="-120"/>
              </a:rPr>
              <a:t>樹 如圖 上為原本的 下為分析過後</a:t>
            </a:r>
            <a:endParaRPr lang="en-US" altLang="zh-TW" dirty="0" smtClean="0">
              <a:solidFill>
                <a:schemeClr val="accent2">
                  <a:lumMod val="60000"/>
                  <a:lumOff val="40000"/>
                </a:schemeClr>
              </a:solidFill>
              <a:latin typeface="標楷體" pitchFamily="65" charset="-120"/>
              <a:ea typeface="標楷體" pitchFamily="65" charset="-120"/>
            </a:endParaRPr>
          </a:p>
          <a:p>
            <a:endParaRPr lang="en-US" altLang="zh-TW" dirty="0" smtClean="0">
              <a:solidFill>
                <a:schemeClr val="accent2">
                  <a:lumMod val="60000"/>
                  <a:lumOff val="40000"/>
                </a:schemeClr>
              </a:solidFill>
              <a:latin typeface="標楷體" pitchFamily="65" charset="-120"/>
              <a:ea typeface="標楷體" pitchFamily="65" charset="-120"/>
            </a:endParaRPr>
          </a:p>
          <a:p>
            <a:endParaRPr lang="zh-TW" altLang="en-US" dirty="0">
              <a:solidFill>
                <a:schemeClr val="accent2">
                  <a:lumMod val="60000"/>
                  <a:lumOff val="40000"/>
                </a:schemeClr>
              </a:solidFill>
              <a:latin typeface="標楷體" pitchFamily="65" charset="-120"/>
              <a:ea typeface="標楷體" pitchFamily="65" charset="-120"/>
            </a:endParaRPr>
          </a:p>
        </p:txBody>
      </p:sp>
      <p:pic>
        <p:nvPicPr>
          <p:cNvPr id="4098" name="Picture 2" descr="C:\Users\user\Desktop\R final_project\快照-7.jpg"/>
          <p:cNvPicPr>
            <a:picLocks noChangeAspect="1" noChangeArrowheads="1"/>
          </p:cNvPicPr>
          <p:nvPr/>
        </p:nvPicPr>
        <p:blipFill>
          <a:blip r:embed="rId2" cstate="print"/>
          <a:srcRect/>
          <a:stretch>
            <a:fillRect/>
          </a:stretch>
        </p:blipFill>
        <p:spPr bwMode="auto">
          <a:xfrm>
            <a:off x="0" y="1988840"/>
            <a:ext cx="4499992" cy="2524125"/>
          </a:xfrm>
          <a:prstGeom prst="rect">
            <a:avLst/>
          </a:prstGeom>
          <a:noFill/>
        </p:spPr>
      </p:pic>
      <p:pic>
        <p:nvPicPr>
          <p:cNvPr id="4099" name="Picture 3" descr="C:\Users\user\Desktop\R final_project\快照-9.jpg"/>
          <p:cNvPicPr>
            <a:picLocks noChangeAspect="1" noChangeArrowheads="1"/>
          </p:cNvPicPr>
          <p:nvPr/>
        </p:nvPicPr>
        <p:blipFill>
          <a:blip r:embed="rId3" cstate="print"/>
          <a:srcRect/>
          <a:stretch>
            <a:fillRect/>
          </a:stretch>
        </p:blipFill>
        <p:spPr bwMode="auto">
          <a:xfrm>
            <a:off x="0" y="4620666"/>
            <a:ext cx="7200800" cy="2237334"/>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user\Desktop\R final_project\快照-10.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3" name="文字方塊 2"/>
          <p:cNvSpPr txBox="1"/>
          <p:nvPr/>
        </p:nvSpPr>
        <p:spPr>
          <a:xfrm>
            <a:off x="1475656" y="1196752"/>
            <a:ext cx="7380312" cy="369332"/>
          </a:xfrm>
          <a:prstGeom prst="rect">
            <a:avLst/>
          </a:prstGeom>
          <a:noFill/>
        </p:spPr>
        <p:txBody>
          <a:bodyPr wrap="square" rtlCol="0">
            <a:spAutoFit/>
          </a:bodyPr>
          <a:lstStyle/>
          <a:p>
            <a:r>
              <a:rPr lang="zh-TW" altLang="en-US" dirty="0" smtClean="0">
                <a:solidFill>
                  <a:srgbClr val="FF0000"/>
                </a:solidFill>
              </a:rPr>
              <a:t>原本是使用</a:t>
            </a:r>
            <a:r>
              <a:rPr lang="en-US" altLang="zh-TW" dirty="0" err="1" smtClean="0">
                <a:solidFill>
                  <a:srgbClr val="FF0000"/>
                </a:solidFill>
              </a:rPr>
              <a:t>getURL</a:t>
            </a:r>
            <a:r>
              <a:rPr lang="en-US" altLang="zh-TW" dirty="0" smtClean="0">
                <a:solidFill>
                  <a:srgbClr val="FF0000"/>
                </a:solidFill>
              </a:rPr>
              <a:t>(</a:t>
            </a:r>
            <a:r>
              <a:rPr lang="en-US" altLang="zh-TW" dirty="0" err="1" smtClean="0">
                <a:solidFill>
                  <a:srgbClr val="FF0000"/>
                </a:solidFill>
              </a:rPr>
              <a:t>url</a:t>
            </a:r>
            <a:r>
              <a:rPr lang="en-US" altLang="zh-TW" dirty="0" smtClean="0">
                <a:solidFill>
                  <a:srgbClr val="FF0000"/>
                </a:solidFill>
              </a:rPr>
              <a:t>)</a:t>
            </a:r>
            <a:r>
              <a:rPr lang="zh-TW" altLang="en-US" dirty="0" smtClean="0">
                <a:solidFill>
                  <a:srgbClr val="FF0000"/>
                </a:solidFill>
              </a:rPr>
              <a:t> 但因為一直過步去</a:t>
            </a:r>
            <a:r>
              <a:rPr lang="zh-TW" altLang="en-US" dirty="0" smtClean="0">
                <a:solidFill>
                  <a:srgbClr val="FF0000"/>
                </a:solidFill>
              </a:rPr>
              <a:t>十八</a:t>
            </a:r>
            <a:r>
              <a:rPr lang="zh-TW" altLang="en-US" dirty="0" smtClean="0">
                <a:solidFill>
                  <a:srgbClr val="FF0000"/>
                </a:solidFill>
              </a:rPr>
              <a:t>禁的問題 才改用</a:t>
            </a:r>
            <a:r>
              <a:rPr lang="en-US" altLang="zh-TW" dirty="0" smtClean="0">
                <a:solidFill>
                  <a:srgbClr val="FF0000"/>
                </a:solidFill>
              </a:rPr>
              <a:t>GET</a:t>
            </a:r>
            <a:endParaRPr lang="zh-TW" altLang="en-US" dirty="0">
              <a:solidFill>
                <a:srgbClr val="FF0000"/>
              </a:solidFill>
            </a:endParaRPr>
          </a:p>
        </p:txBody>
      </p:sp>
      <p:pic>
        <p:nvPicPr>
          <p:cNvPr id="4" name="圖片 3" descr="快照-11.jpg"/>
          <p:cNvPicPr>
            <a:picLocks noChangeAspect="1"/>
          </p:cNvPicPr>
          <p:nvPr/>
        </p:nvPicPr>
        <p:blipFill>
          <a:blip r:embed="rId3" cstate="print"/>
          <a:stretch>
            <a:fillRect/>
          </a:stretch>
        </p:blipFill>
        <p:spPr>
          <a:xfrm>
            <a:off x="3563888" y="3212976"/>
            <a:ext cx="6120024" cy="15841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user\Desktop\R final_project\快照-12.jpg"/>
          <p:cNvPicPr>
            <a:picLocks noChangeAspect="1" noChangeArrowheads="1"/>
          </p:cNvPicPr>
          <p:nvPr/>
        </p:nvPicPr>
        <p:blipFill>
          <a:blip r:embed="rId3" cstate="print"/>
          <a:srcRect/>
          <a:stretch>
            <a:fillRect/>
          </a:stretch>
        </p:blipFill>
        <p:spPr bwMode="auto">
          <a:xfrm>
            <a:off x="0" y="0"/>
            <a:ext cx="9144000" cy="3008207"/>
          </a:xfrm>
          <a:prstGeom prst="rect">
            <a:avLst/>
          </a:prstGeom>
          <a:noFill/>
        </p:spPr>
      </p:pic>
      <p:pic>
        <p:nvPicPr>
          <p:cNvPr id="6151" name="Picture 7" descr="C:\Users\user\Desktop\R final_project\快照-15.jpg"/>
          <p:cNvPicPr>
            <a:picLocks noChangeAspect="1" noChangeArrowheads="1"/>
          </p:cNvPicPr>
          <p:nvPr/>
        </p:nvPicPr>
        <p:blipFill>
          <a:blip r:embed="rId4" cstate="print"/>
          <a:srcRect/>
          <a:stretch>
            <a:fillRect/>
          </a:stretch>
        </p:blipFill>
        <p:spPr bwMode="auto">
          <a:xfrm>
            <a:off x="0" y="1642827"/>
            <a:ext cx="4843264" cy="5215173"/>
          </a:xfrm>
          <a:prstGeom prst="rect">
            <a:avLst/>
          </a:prstGeom>
          <a:noFill/>
        </p:spPr>
      </p:pic>
      <p:pic>
        <p:nvPicPr>
          <p:cNvPr id="6159" name="Picture 15" descr="C:\Users\user\Desktop\R final_project\快照-17.jpg"/>
          <p:cNvPicPr>
            <a:picLocks noChangeAspect="1" noChangeArrowheads="1"/>
          </p:cNvPicPr>
          <p:nvPr/>
        </p:nvPicPr>
        <p:blipFill>
          <a:blip r:embed="rId5" cstate="print"/>
          <a:srcRect/>
          <a:stretch>
            <a:fillRect/>
          </a:stretch>
        </p:blipFill>
        <p:spPr bwMode="auto">
          <a:xfrm>
            <a:off x="2987824" y="4095750"/>
            <a:ext cx="8686800" cy="276225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user\Desktop\R final_project\快照-10.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3" name="文字方塊 2"/>
          <p:cNvSpPr txBox="1"/>
          <p:nvPr/>
        </p:nvSpPr>
        <p:spPr>
          <a:xfrm>
            <a:off x="1475656" y="1196752"/>
            <a:ext cx="7380312" cy="369332"/>
          </a:xfrm>
          <a:prstGeom prst="rect">
            <a:avLst/>
          </a:prstGeom>
          <a:noFill/>
        </p:spPr>
        <p:txBody>
          <a:bodyPr wrap="square" rtlCol="0">
            <a:spAutoFit/>
          </a:bodyPr>
          <a:lstStyle/>
          <a:p>
            <a:r>
              <a:rPr lang="zh-TW" altLang="en-US" dirty="0" smtClean="0">
                <a:solidFill>
                  <a:srgbClr val="FF0000"/>
                </a:solidFill>
              </a:rPr>
              <a:t>原本是使用</a:t>
            </a:r>
            <a:r>
              <a:rPr lang="en-US" altLang="zh-TW" dirty="0" err="1" smtClean="0">
                <a:solidFill>
                  <a:srgbClr val="FF0000"/>
                </a:solidFill>
              </a:rPr>
              <a:t>getURL</a:t>
            </a:r>
            <a:r>
              <a:rPr lang="en-US" altLang="zh-TW" dirty="0" smtClean="0">
                <a:solidFill>
                  <a:srgbClr val="FF0000"/>
                </a:solidFill>
              </a:rPr>
              <a:t>(</a:t>
            </a:r>
            <a:r>
              <a:rPr lang="en-US" altLang="zh-TW" dirty="0" err="1" smtClean="0">
                <a:solidFill>
                  <a:srgbClr val="FF0000"/>
                </a:solidFill>
              </a:rPr>
              <a:t>url</a:t>
            </a:r>
            <a:r>
              <a:rPr lang="en-US" altLang="zh-TW" dirty="0" smtClean="0">
                <a:solidFill>
                  <a:srgbClr val="FF0000"/>
                </a:solidFill>
              </a:rPr>
              <a:t>)</a:t>
            </a:r>
            <a:r>
              <a:rPr lang="zh-TW" altLang="en-US" dirty="0" smtClean="0">
                <a:solidFill>
                  <a:srgbClr val="FF0000"/>
                </a:solidFill>
              </a:rPr>
              <a:t> 但因為一直過不去</a:t>
            </a:r>
            <a:r>
              <a:rPr lang="zh-TW" altLang="en-US" dirty="0" smtClean="0">
                <a:solidFill>
                  <a:srgbClr val="FF0000"/>
                </a:solidFill>
              </a:rPr>
              <a:t>十八</a:t>
            </a:r>
            <a:r>
              <a:rPr lang="zh-TW" altLang="en-US" dirty="0" smtClean="0">
                <a:solidFill>
                  <a:srgbClr val="FF0000"/>
                </a:solidFill>
              </a:rPr>
              <a:t>禁的問題 才改用</a:t>
            </a:r>
            <a:r>
              <a:rPr lang="en-US" altLang="zh-TW" dirty="0" smtClean="0">
                <a:solidFill>
                  <a:srgbClr val="FF0000"/>
                </a:solidFill>
              </a:rPr>
              <a:t>GET</a:t>
            </a:r>
            <a:endParaRPr lang="zh-TW" altLang="en-US" dirty="0">
              <a:solidFill>
                <a:srgbClr val="FF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0" y="188640"/>
            <a:ext cx="9144000" cy="707886"/>
          </a:xfrm>
          <a:prstGeom prst="rect">
            <a:avLst/>
          </a:prstGeom>
          <a:noFill/>
        </p:spPr>
        <p:txBody>
          <a:bodyPr wrap="square" rtlCol="0">
            <a:spAutoFit/>
          </a:bodyPr>
          <a:lstStyle/>
          <a:p>
            <a:pPr algn="ctr"/>
            <a:r>
              <a:rPr lang="en-US" altLang="zh-TW" sz="4000" dirty="0" smtClean="0">
                <a:solidFill>
                  <a:schemeClr val="accent2">
                    <a:lumMod val="60000"/>
                    <a:lumOff val="40000"/>
                  </a:schemeClr>
                </a:solidFill>
                <a:latin typeface="標楷體" pitchFamily="65" charset="-120"/>
                <a:ea typeface="標楷體" pitchFamily="65" charset="-120"/>
              </a:rPr>
              <a:t>XML</a:t>
            </a:r>
            <a:r>
              <a:rPr lang="zh-TW" altLang="en-US" sz="4000" dirty="0" smtClean="0">
                <a:solidFill>
                  <a:schemeClr val="accent2">
                    <a:lumMod val="60000"/>
                    <a:lumOff val="40000"/>
                  </a:schemeClr>
                </a:solidFill>
                <a:latin typeface="標楷體" pitchFamily="65" charset="-120"/>
                <a:ea typeface="標楷體" pitchFamily="65" charset="-120"/>
              </a:rPr>
              <a:t>的講解</a:t>
            </a:r>
            <a:endParaRPr lang="zh-TW" altLang="en-US" sz="4000" dirty="0">
              <a:solidFill>
                <a:schemeClr val="accent2">
                  <a:lumMod val="60000"/>
                  <a:lumOff val="40000"/>
                </a:schemeClr>
              </a:solidFill>
              <a:latin typeface="標楷體" pitchFamily="65" charset="-120"/>
              <a:ea typeface="標楷體" pitchFamily="65" charset="-120"/>
            </a:endParaRPr>
          </a:p>
        </p:txBody>
      </p:sp>
      <p:sp>
        <p:nvSpPr>
          <p:cNvPr id="4" name="文字方塊 3"/>
          <p:cNvSpPr txBox="1"/>
          <p:nvPr/>
        </p:nvSpPr>
        <p:spPr>
          <a:xfrm>
            <a:off x="0" y="1196752"/>
            <a:ext cx="9144000" cy="5909310"/>
          </a:xfrm>
          <a:prstGeom prst="rect">
            <a:avLst/>
          </a:prstGeom>
          <a:noFill/>
        </p:spPr>
        <p:txBody>
          <a:bodyPr wrap="square" rtlCol="0">
            <a:spAutoFit/>
          </a:bodyPr>
          <a:lstStyle/>
          <a:p>
            <a:r>
              <a:rPr lang="en-US" altLang="zh-TW" b="1" dirty="0" err="1" smtClean="0"/>
              <a:t>Xpath</a:t>
            </a:r>
            <a:r>
              <a:rPr lang="en-US" altLang="zh-TW" b="1" dirty="0" smtClean="0"/>
              <a:t> </a:t>
            </a:r>
            <a:r>
              <a:rPr lang="zh-TW" altLang="en-US" b="1" dirty="0" smtClean="0"/>
              <a:t>常用語法 </a:t>
            </a:r>
            <a:r>
              <a:rPr lang="en-US" altLang="zh-TW" b="1" dirty="0" smtClean="0"/>
              <a:t>1 </a:t>
            </a:r>
            <a:r>
              <a:rPr lang="zh-TW" altLang="en-US" b="1" dirty="0" smtClean="0"/>
              <a:t>： </a:t>
            </a:r>
            <a:r>
              <a:rPr lang="en-US" altLang="zh-TW" b="1" dirty="0" smtClean="0"/>
              <a:t>//</a:t>
            </a:r>
            <a:endParaRPr lang="zh-TW" altLang="en-US" dirty="0" smtClean="0"/>
          </a:p>
          <a:p>
            <a:r>
              <a:rPr lang="zh-TW" altLang="en-US" dirty="0" smtClean="0"/>
              <a:t>「</a:t>
            </a:r>
            <a:r>
              <a:rPr lang="en-US" altLang="zh-TW" dirty="0" smtClean="0"/>
              <a:t>//</a:t>
            </a:r>
            <a:r>
              <a:rPr lang="zh-TW" altLang="en-US" dirty="0" smtClean="0"/>
              <a:t>」後面加上節點，表示在整份 </a:t>
            </a:r>
            <a:r>
              <a:rPr lang="en-US" altLang="zh-TW" dirty="0" smtClean="0"/>
              <a:t>XML </a:t>
            </a:r>
            <a:r>
              <a:rPr lang="zh-TW" altLang="en-US" dirty="0" smtClean="0"/>
              <a:t>當中搜尋符合該節點的資料，例如： </a:t>
            </a:r>
            <a:r>
              <a:rPr lang="en-US" altLang="zh-TW" dirty="0" smtClean="0"/>
              <a:t>//</a:t>
            </a:r>
            <a:r>
              <a:rPr lang="en-US" altLang="zh-TW" dirty="0" err="1" smtClean="0"/>
              <a:t>NodeA</a:t>
            </a:r>
            <a:r>
              <a:rPr lang="en-US" altLang="zh-TW" dirty="0" smtClean="0"/>
              <a:t> </a:t>
            </a:r>
            <a:r>
              <a:rPr lang="zh-TW" altLang="en-US" dirty="0" smtClean="0"/>
              <a:t>。</a:t>
            </a:r>
          </a:p>
          <a:p>
            <a:endParaRPr lang="en-US" altLang="zh-TW" dirty="0" smtClean="0"/>
          </a:p>
          <a:p>
            <a:r>
              <a:rPr lang="en-US" altLang="zh-TW" b="1" dirty="0" err="1" smtClean="0"/>
              <a:t>Xpath</a:t>
            </a:r>
            <a:r>
              <a:rPr lang="en-US" altLang="zh-TW" b="1" dirty="0" smtClean="0"/>
              <a:t> </a:t>
            </a:r>
            <a:r>
              <a:rPr lang="zh-TW" altLang="en-US" b="1" dirty="0" smtClean="0"/>
              <a:t>常用語法 </a:t>
            </a:r>
            <a:r>
              <a:rPr lang="en-US" altLang="zh-TW" b="1" dirty="0" smtClean="0"/>
              <a:t>2 </a:t>
            </a:r>
            <a:r>
              <a:rPr lang="zh-TW" altLang="en-US" b="1" dirty="0" smtClean="0"/>
              <a:t>： </a:t>
            </a:r>
            <a:r>
              <a:rPr lang="en-US" altLang="zh-TW" b="1" dirty="0" smtClean="0"/>
              <a:t>/</a:t>
            </a:r>
            <a:endParaRPr lang="zh-TW" altLang="en-US" dirty="0" smtClean="0"/>
          </a:p>
          <a:p>
            <a:r>
              <a:rPr lang="zh-TW" altLang="en-US" dirty="0" smtClean="0"/>
              <a:t>「</a:t>
            </a:r>
            <a:r>
              <a:rPr lang="en-US" altLang="zh-TW" dirty="0" smtClean="0"/>
              <a:t>/</a:t>
            </a:r>
            <a:r>
              <a:rPr lang="zh-TW" altLang="en-US" dirty="0" smtClean="0"/>
              <a:t>」符號使用的方式相當直覺，有如一般資料夾的樹狀關係，例如： </a:t>
            </a:r>
            <a:r>
              <a:rPr lang="en-US" altLang="zh-TW" dirty="0" smtClean="0"/>
              <a:t>/</a:t>
            </a:r>
            <a:r>
              <a:rPr lang="en-US" altLang="zh-TW" dirty="0" err="1" smtClean="0"/>
              <a:t>NodeB</a:t>
            </a:r>
            <a:r>
              <a:rPr lang="en-US" altLang="zh-TW" dirty="0" smtClean="0"/>
              <a:t>/</a:t>
            </a:r>
            <a:r>
              <a:rPr lang="en-US" altLang="zh-TW" dirty="0" err="1" smtClean="0"/>
              <a:t>NodeE</a:t>
            </a:r>
            <a:r>
              <a:rPr lang="en-US" altLang="zh-TW" dirty="0" smtClean="0"/>
              <a:t> </a:t>
            </a:r>
            <a:r>
              <a:rPr lang="zh-TW" altLang="en-US" dirty="0" smtClean="0"/>
              <a:t>表示在尋找在 </a:t>
            </a:r>
            <a:r>
              <a:rPr lang="en-US" altLang="zh-TW" dirty="0" smtClean="0"/>
              <a:t>Node B </a:t>
            </a:r>
            <a:r>
              <a:rPr lang="zh-TW" altLang="en-US" dirty="0" smtClean="0"/>
              <a:t>底下的 </a:t>
            </a:r>
            <a:r>
              <a:rPr lang="en-US" altLang="zh-TW" dirty="0" smtClean="0"/>
              <a:t>Node E </a:t>
            </a:r>
            <a:r>
              <a:rPr lang="zh-TW" altLang="en-US" dirty="0" smtClean="0"/>
              <a:t>。</a:t>
            </a:r>
          </a:p>
          <a:p>
            <a:endParaRPr lang="en-US" altLang="zh-TW" dirty="0" smtClean="0"/>
          </a:p>
          <a:p>
            <a:r>
              <a:rPr lang="en-US" altLang="zh-TW" b="1" dirty="0" err="1" smtClean="0"/>
              <a:t>Xpath</a:t>
            </a:r>
            <a:r>
              <a:rPr lang="en-US" altLang="zh-TW" b="1" dirty="0" smtClean="0"/>
              <a:t> </a:t>
            </a:r>
            <a:r>
              <a:rPr lang="zh-TW" altLang="en-US" b="1" dirty="0" smtClean="0"/>
              <a:t>常用語法 </a:t>
            </a:r>
            <a:r>
              <a:rPr lang="en-US" altLang="zh-TW" b="1" dirty="0" smtClean="0"/>
              <a:t>3 </a:t>
            </a:r>
            <a:r>
              <a:rPr lang="zh-TW" altLang="en-US" b="1" dirty="0" smtClean="0"/>
              <a:t>： </a:t>
            </a:r>
            <a:r>
              <a:rPr lang="en-US" altLang="zh-TW" b="1" dirty="0" smtClean="0"/>
              <a:t>@</a:t>
            </a:r>
            <a:endParaRPr lang="zh-TW" altLang="en-US" dirty="0" smtClean="0"/>
          </a:p>
          <a:p>
            <a:r>
              <a:rPr lang="zh-TW" altLang="en-US" dirty="0" smtClean="0"/>
              <a:t>「</a:t>
            </a:r>
            <a:r>
              <a:rPr lang="en-US" altLang="zh-TW" dirty="0" smtClean="0"/>
              <a:t>@</a:t>
            </a:r>
            <a:r>
              <a:rPr lang="zh-TW" altLang="en-US" dirty="0" smtClean="0"/>
              <a:t>」符號可以讓我們用指定屬性的方式鎖定資料集合，例如： </a:t>
            </a:r>
            <a:r>
              <a:rPr lang="en-US" altLang="zh-TW" dirty="0" smtClean="0"/>
              <a:t>//</a:t>
            </a:r>
            <a:r>
              <a:rPr lang="en-US" altLang="zh-TW" dirty="0" err="1" smtClean="0"/>
              <a:t>NodeA</a:t>
            </a:r>
            <a:r>
              <a:rPr lang="en-US" altLang="zh-TW" dirty="0" smtClean="0"/>
              <a:t>[@Name] </a:t>
            </a:r>
            <a:r>
              <a:rPr lang="zh-TW" altLang="en-US" dirty="0" smtClean="0"/>
              <a:t>表示在 </a:t>
            </a:r>
            <a:r>
              <a:rPr lang="en-US" altLang="zh-TW" dirty="0" smtClean="0"/>
              <a:t>Node A </a:t>
            </a:r>
            <a:r>
              <a:rPr lang="zh-TW" altLang="en-US" dirty="0" smtClean="0"/>
              <a:t>底下尋找具有屬性 </a:t>
            </a:r>
            <a:r>
              <a:rPr lang="en-US" altLang="zh-TW" dirty="0" smtClean="0"/>
              <a:t>Name </a:t>
            </a:r>
            <a:r>
              <a:rPr lang="zh-TW" altLang="en-US" dirty="0" smtClean="0"/>
              <a:t>的元素；又例如 </a:t>
            </a:r>
            <a:r>
              <a:rPr lang="en-US" altLang="zh-TW" dirty="0" smtClean="0"/>
              <a:t>//</a:t>
            </a:r>
            <a:r>
              <a:rPr lang="en-US" altLang="zh-TW" dirty="0" err="1" smtClean="0"/>
              <a:t>NodeA</a:t>
            </a:r>
            <a:r>
              <a:rPr lang="en-US" altLang="zh-TW" dirty="0" smtClean="0"/>
              <a:t>[@Name="Tesla"] </a:t>
            </a:r>
            <a:r>
              <a:rPr lang="zh-TW" altLang="en-US" dirty="0" smtClean="0"/>
              <a:t>則是更進一步鎖定名稱必須為 </a:t>
            </a:r>
            <a:r>
              <a:rPr lang="en-US" altLang="zh-TW" dirty="0" smtClean="0"/>
              <a:t>Tesla </a:t>
            </a:r>
            <a:r>
              <a:rPr lang="zh-TW" altLang="en-US" dirty="0" smtClean="0"/>
              <a:t>的元素。</a:t>
            </a:r>
          </a:p>
          <a:p>
            <a:endParaRPr lang="en-US" altLang="zh-TW" b="1" dirty="0" smtClean="0"/>
          </a:p>
          <a:p>
            <a:r>
              <a:rPr lang="en-US" altLang="zh-TW" b="1" dirty="0" err="1" smtClean="0"/>
              <a:t>Xpath</a:t>
            </a:r>
            <a:r>
              <a:rPr lang="en-US" altLang="zh-TW" b="1" dirty="0" smtClean="0"/>
              <a:t> </a:t>
            </a:r>
            <a:r>
              <a:rPr lang="zh-TW" altLang="en-US" b="1" dirty="0" smtClean="0"/>
              <a:t>常用語法 </a:t>
            </a:r>
            <a:r>
              <a:rPr lang="en-US" altLang="zh-TW" b="1" dirty="0" smtClean="0"/>
              <a:t>4 </a:t>
            </a:r>
            <a:r>
              <a:rPr lang="zh-TW" altLang="en-US" b="1" dirty="0" smtClean="0"/>
              <a:t>： </a:t>
            </a:r>
            <a:r>
              <a:rPr lang="en-US" altLang="zh-TW" b="1" dirty="0" smtClean="0"/>
              <a:t>[]</a:t>
            </a:r>
            <a:endParaRPr lang="zh-TW" altLang="en-US" dirty="0" smtClean="0"/>
          </a:p>
          <a:p>
            <a:r>
              <a:rPr lang="zh-TW" altLang="en-US" dirty="0" smtClean="0"/>
              <a:t>熟悉 </a:t>
            </a:r>
            <a:r>
              <a:rPr lang="en-US" altLang="zh-TW" dirty="0" smtClean="0"/>
              <a:t>R </a:t>
            </a:r>
            <a:r>
              <a:rPr lang="zh-TW" altLang="en-US" dirty="0" smtClean="0"/>
              <a:t>語法的人應該可以立刻聯想到括弧的作用，它是用來取特定順序資料的捷徑，例如 </a:t>
            </a:r>
            <a:r>
              <a:rPr lang="en-US" altLang="zh-TW" dirty="0" err="1" smtClean="0"/>
              <a:t>NodeA</a:t>
            </a:r>
            <a:r>
              <a:rPr lang="en-US" altLang="zh-TW" dirty="0" smtClean="0"/>
              <a:t>[1] </a:t>
            </a:r>
            <a:r>
              <a:rPr lang="zh-TW" altLang="en-US" dirty="0" smtClean="0"/>
              <a:t>表示取 </a:t>
            </a:r>
            <a:r>
              <a:rPr lang="en-US" altLang="zh-TW" dirty="0" smtClean="0"/>
              <a:t>Node A </a:t>
            </a:r>
            <a:r>
              <a:rPr lang="zh-TW" altLang="en-US" dirty="0" smtClean="0"/>
              <a:t>中第一個元素、 </a:t>
            </a:r>
            <a:r>
              <a:rPr lang="en-US" altLang="zh-TW" dirty="0" err="1" smtClean="0"/>
              <a:t>NodeA</a:t>
            </a:r>
            <a:r>
              <a:rPr lang="en-US" altLang="zh-TW" dirty="0" smtClean="0"/>
              <a:t>[2] </a:t>
            </a:r>
            <a:r>
              <a:rPr lang="zh-TW" altLang="en-US" dirty="0" smtClean="0"/>
              <a:t>表示取 </a:t>
            </a:r>
            <a:r>
              <a:rPr lang="en-US" altLang="zh-TW" dirty="0" smtClean="0"/>
              <a:t>Node A </a:t>
            </a:r>
            <a:r>
              <a:rPr lang="zh-TW" altLang="en-US" dirty="0" smtClean="0"/>
              <a:t>中第二個元素，以此類推</a:t>
            </a:r>
            <a:r>
              <a:rPr lang="zh-TW" altLang="en-US" dirty="0" smtClean="0"/>
              <a:t>。</a:t>
            </a:r>
            <a:endParaRPr lang="en-US" altLang="zh-TW" dirty="0" smtClean="0"/>
          </a:p>
          <a:p>
            <a:endParaRPr lang="en-US" altLang="zh-TW" dirty="0" smtClean="0"/>
          </a:p>
          <a:p>
            <a:r>
              <a:rPr lang="en-US" altLang="zh-TW" dirty="0" err="1" smtClean="0"/>
              <a:t>xmlAttrs</a:t>
            </a:r>
            <a:r>
              <a:rPr lang="en-US" altLang="zh-TW" dirty="0" smtClean="0"/>
              <a:t> </a:t>
            </a:r>
            <a:r>
              <a:rPr lang="zh-TW" altLang="en-US" dirty="0" smtClean="0"/>
              <a:t>  用來</a:t>
            </a:r>
            <a:r>
              <a:rPr lang="zh-TW" altLang="en-US" dirty="0" smtClean="0"/>
              <a:t>抓取特定 </a:t>
            </a:r>
            <a:r>
              <a:rPr lang="en-US" altLang="zh-TW" dirty="0" smtClean="0"/>
              <a:t>Node </a:t>
            </a:r>
            <a:r>
              <a:rPr lang="zh-TW" altLang="en-US" dirty="0" smtClean="0"/>
              <a:t>的屬性</a:t>
            </a:r>
            <a:r>
              <a:rPr lang="zh-TW" altLang="en-US" dirty="0" smtClean="0"/>
              <a:t>列表</a:t>
            </a:r>
            <a:endParaRPr lang="en-US" altLang="zh-TW" dirty="0" smtClean="0"/>
          </a:p>
          <a:p>
            <a:r>
              <a:rPr lang="en-US" altLang="zh-TW" b="1" dirty="0" err="1" smtClean="0"/>
              <a:t>xmlValue</a:t>
            </a:r>
            <a:r>
              <a:rPr lang="zh-TW" altLang="en-US" dirty="0" smtClean="0"/>
              <a:t> 這個</a:t>
            </a:r>
            <a:r>
              <a:rPr lang="zh-TW" altLang="en-US" dirty="0" smtClean="0"/>
              <a:t>功能可以讓你快速取得某一個 </a:t>
            </a:r>
            <a:r>
              <a:rPr lang="en-US" altLang="zh-TW" dirty="0" smtClean="0"/>
              <a:t>Node </a:t>
            </a:r>
            <a:r>
              <a:rPr lang="zh-TW" altLang="en-US" dirty="0" smtClean="0"/>
              <a:t>底下所有分支的資料</a:t>
            </a:r>
          </a:p>
          <a:p>
            <a:endParaRPr lang="zh-TW" altLang="en-US" dirty="0" smtClean="0"/>
          </a:p>
          <a:p>
            <a:endParaRPr lang="zh-TW"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0" y="0"/>
            <a:ext cx="9144000" cy="707886"/>
          </a:xfrm>
          <a:prstGeom prst="rect">
            <a:avLst/>
          </a:prstGeom>
          <a:noFill/>
        </p:spPr>
        <p:txBody>
          <a:bodyPr wrap="square" rtlCol="0">
            <a:spAutoFit/>
          </a:bodyPr>
          <a:lstStyle/>
          <a:p>
            <a:pPr algn="ctr"/>
            <a:r>
              <a:rPr lang="zh-TW" altLang="en-US" sz="4000" dirty="0" smtClean="0">
                <a:solidFill>
                  <a:schemeClr val="accent2">
                    <a:lumMod val="60000"/>
                    <a:lumOff val="40000"/>
                  </a:schemeClr>
                </a:solidFill>
                <a:latin typeface="標楷體" pitchFamily="65" charset="-120"/>
                <a:ea typeface="標楷體" pitchFamily="65" charset="-120"/>
              </a:rPr>
              <a:t>程式碼講解</a:t>
            </a:r>
            <a:r>
              <a:rPr lang="en-US" altLang="zh-TW" sz="4000" dirty="0" smtClean="0">
                <a:solidFill>
                  <a:schemeClr val="accent2">
                    <a:lumMod val="60000"/>
                    <a:lumOff val="40000"/>
                  </a:schemeClr>
                </a:solidFill>
                <a:latin typeface="標楷體" pitchFamily="65" charset="-120"/>
                <a:ea typeface="標楷體" pitchFamily="65" charset="-120"/>
              </a:rPr>
              <a:t>:</a:t>
            </a:r>
            <a:r>
              <a:rPr lang="en-US" altLang="zh-TW" sz="4000" dirty="0" err="1" smtClean="0">
                <a:solidFill>
                  <a:schemeClr val="accent2">
                    <a:lumMod val="60000"/>
                    <a:lumOff val="40000"/>
                  </a:schemeClr>
                </a:solidFill>
                <a:latin typeface="標楷體" pitchFamily="65" charset="-120"/>
                <a:ea typeface="標楷體" pitchFamily="65" charset="-120"/>
              </a:rPr>
              <a:t>rbind</a:t>
            </a:r>
            <a:endParaRPr lang="zh-TW" altLang="en-US" sz="4000" dirty="0">
              <a:solidFill>
                <a:schemeClr val="accent2">
                  <a:lumMod val="60000"/>
                  <a:lumOff val="40000"/>
                </a:schemeClr>
              </a:solidFill>
              <a:latin typeface="標楷體" pitchFamily="65" charset="-120"/>
              <a:ea typeface="標楷體" pitchFamily="65" charset="-120"/>
            </a:endParaRPr>
          </a:p>
        </p:txBody>
      </p:sp>
      <p:pic>
        <p:nvPicPr>
          <p:cNvPr id="7171" name="Picture 3" descr="C:\Users\user\Desktop\R final_project\快照-19.jpg"/>
          <p:cNvPicPr>
            <a:picLocks noChangeAspect="1" noChangeArrowheads="1"/>
          </p:cNvPicPr>
          <p:nvPr/>
        </p:nvPicPr>
        <p:blipFill>
          <a:blip r:embed="rId2" cstate="print"/>
          <a:srcRect/>
          <a:stretch>
            <a:fillRect/>
          </a:stretch>
        </p:blipFill>
        <p:spPr bwMode="auto">
          <a:xfrm>
            <a:off x="2339752" y="1484784"/>
            <a:ext cx="4600575" cy="1200150"/>
          </a:xfrm>
          <a:prstGeom prst="rect">
            <a:avLst/>
          </a:prstGeom>
          <a:noFill/>
        </p:spPr>
      </p:pic>
      <p:pic>
        <p:nvPicPr>
          <p:cNvPr id="7172" name="Picture 4" descr="C:\Users\user\Desktop\R final_project\快照-20.jpg"/>
          <p:cNvPicPr>
            <a:picLocks noChangeAspect="1" noChangeArrowheads="1"/>
          </p:cNvPicPr>
          <p:nvPr/>
        </p:nvPicPr>
        <p:blipFill>
          <a:blip r:embed="rId3" cstate="print"/>
          <a:srcRect/>
          <a:stretch>
            <a:fillRect/>
          </a:stretch>
        </p:blipFill>
        <p:spPr bwMode="auto">
          <a:xfrm>
            <a:off x="0" y="3645024"/>
            <a:ext cx="9144000" cy="181927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科技">
  <a:themeElements>
    <a:clrScheme name="科技">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科技">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科技">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223</TotalTime>
  <Words>768</Words>
  <Application>Microsoft Office PowerPoint</Application>
  <PresentationFormat>如螢幕大小 (4:3)</PresentationFormat>
  <Paragraphs>63</Paragraphs>
  <Slides>27</Slides>
  <Notes>0</Notes>
  <HiddenSlides>0</HiddenSlides>
  <MMClips>0</MMClips>
  <ScaleCrop>false</ScaleCrop>
  <HeadingPairs>
    <vt:vector size="4" baseType="variant">
      <vt:variant>
        <vt:lpstr>佈景主題</vt:lpstr>
      </vt:variant>
      <vt:variant>
        <vt:i4>1</vt:i4>
      </vt:variant>
      <vt:variant>
        <vt:lpstr>投影片標題</vt:lpstr>
      </vt:variant>
      <vt:variant>
        <vt:i4>27</vt:i4>
      </vt:variant>
    </vt:vector>
  </HeadingPairs>
  <TitlesOfParts>
    <vt:vector size="28" baseType="lpstr">
      <vt:lpstr>科技</vt:lpstr>
      <vt:lpstr>投影片 1</vt:lpstr>
      <vt:lpstr>投影片 2</vt:lpstr>
      <vt:lpstr>投影片 3</vt:lpstr>
      <vt:lpstr>投影片 4</vt:lpstr>
      <vt:lpstr>投影片 5</vt:lpstr>
      <vt:lpstr>投影片 6</vt:lpstr>
      <vt:lpstr>投影片 7</vt:lpstr>
      <vt:lpstr>投影片 8</vt:lpstr>
      <vt:lpstr>投影片 9</vt:lpstr>
      <vt:lpstr>投影片 10</vt:lpstr>
      <vt:lpstr>投影片 11</vt:lpstr>
      <vt:lpstr>投影片 12</vt:lpstr>
      <vt:lpstr>投影片 13</vt:lpstr>
      <vt:lpstr>投影片 14</vt:lpstr>
      <vt:lpstr>投影片 15</vt:lpstr>
      <vt:lpstr>投影片 16</vt:lpstr>
      <vt:lpstr>投影片 17</vt:lpstr>
      <vt:lpstr>投影片 18</vt:lpstr>
      <vt:lpstr>投影片 19</vt:lpstr>
      <vt:lpstr>投影片 20</vt:lpstr>
      <vt:lpstr>投影片 21</vt:lpstr>
      <vt:lpstr>投影片 22</vt:lpstr>
      <vt:lpstr>投影片 23</vt:lpstr>
      <vt:lpstr>投影片 24</vt:lpstr>
      <vt:lpstr>投影片 25</vt:lpstr>
      <vt:lpstr>投影片 26</vt:lpstr>
      <vt:lpstr>投影片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user</dc:creator>
  <cp:lastModifiedBy>user</cp:lastModifiedBy>
  <cp:revision>23</cp:revision>
  <dcterms:created xsi:type="dcterms:W3CDTF">2017-06-08T13:18:43Z</dcterms:created>
  <dcterms:modified xsi:type="dcterms:W3CDTF">2017-06-08T17:12:19Z</dcterms:modified>
</cp:coreProperties>
</file>